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7" r:id="rId5"/>
    <p:sldId id="262" r:id="rId6"/>
    <p:sldId id="275" r:id="rId7"/>
    <p:sldId id="271" r:id="rId8"/>
    <p:sldId id="277" r:id="rId9"/>
    <p:sldId id="276" r:id="rId10"/>
    <p:sldId id="269" r:id="rId11"/>
    <p:sldId id="274" r:id="rId12"/>
    <p:sldId id="263" r:id="rId13"/>
    <p:sldId id="270" r:id="rId14"/>
    <p:sldId id="273" r:id="rId15"/>
    <p:sldId id="272" r:id="rId16"/>
    <p:sldId id="260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17" autoAdjust="0"/>
  </p:normalViewPr>
  <p:slideViewPr>
    <p:cSldViewPr>
      <p:cViewPr varScale="1">
        <p:scale>
          <a:sx n="112" d="100"/>
          <a:sy n="112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45075F2-5FBF-B349-B59F-7FB282D6005B}" type="datetimeFigureOut">
              <a:rPr lang="hu-HU"/>
              <a:pPr/>
              <a:t>17. 09. 19.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B32E41-7C5D-3E42-9A69-4F963630E62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56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41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D0047A-E43F-AB4C-B2E7-473F3C5036EA}" type="slidenum">
              <a:rPr lang="hu-HU">
                <a:latin typeface="Calibri" charset="0"/>
              </a:rPr>
              <a:pPr eaLnBrk="1" hangingPunct="1"/>
              <a:t>1</a:t>
            </a:fld>
            <a:endParaRPr lang="hu-HU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>
          <a:xfrm>
            <a:off x="2928938" y="0"/>
            <a:ext cx="6215062" cy="857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" name="Kép 7" descr="ENG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22431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hu-HU" dirty="0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D6539-3F21-BF44-996A-4F3AE409A08E}" type="datetime1">
              <a:rPr lang="hu-HU"/>
              <a:pPr/>
              <a:t>17. 09. 19.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29D2-A011-8048-A8DD-785D9D82EBC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2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>
          <a:xfrm>
            <a:off x="2928938" y="0"/>
            <a:ext cx="6215062" cy="857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" name="Kép 7" descr="ENG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22431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8926" y="0"/>
            <a:ext cx="6215074" cy="8572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hu-HU" dirty="0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EFF9-7FA6-354A-8F7C-845220F399EB}" type="datetime1">
              <a:rPr lang="hu-HU"/>
              <a:pPr/>
              <a:t>17. 09. 19.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9BB4E-78E6-684E-B099-29199765DC0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13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6"/>
          <p:cNvSpPr/>
          <p:nvPr/>
        </p:nvSpPr>
        <p:spPr>
          <a:xfrm>
            <a:off x="2928938" y="0"/>
            <a:ext cx="6215062" cy="857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6" name="Kép 7" descr="ENG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22431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8926" y="0"/>
            <a:ext cx="6215074" cy="8572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hu-HU" dirty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FA68E-5736-7741-8B4D-90E49ABA2080}" type="datetime1">
              <a:rPr lang="hu-HU"/>
              <a:pPr/>
              <a:t>17. 09. 19.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8BDC-9A43-CF40-874F-929B1D2177FB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53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charset="0"/>
              </a:defRPr>
            </a:lvl1pPr>
          </a:lstStyle>
          <a:p>
            <a:fld id="{18EC2ADB-CFE6-3A4F-BE71-0365324C3D75}" type="datetime1">
              <a:rPr lang="hu-HU"/>
              <a:pPr/>
              <a:t>17. 09. 19.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charset="0"/>
              </a:defRPr>
            </a:lvl1pPr>
          </a:lstStyle>
          <a:p>
            <a:fld id="{05D7EA50-A92E-934D-AE54-4D2DBFB5C53C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cap="all">
          <a:solidFill>
            <a:schemeClr val="tx2"/>
          </a:solidFill>
          <a:latin typeface="Trebuchet MS" pitchFamily="34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uclear-transparency-watch.eu/wp-content/uploads/2015/12/EIA-NPP-Paks-II-Hearing-Vienna-23-Sept-2015-Minutes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iaklub.hu/en/news/ec-confirms-paks-ii-is-a-financially-unviable-investment-4445" TargetMode="External"/><Relationship Id="rId4" Type="http://schemas.openxmlformats.org/officeDocument/2006/relationships/hyperlink" Target="http://www.joint-project.org/upload/file/Paks_state_aid_Joint_Projec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oint-project.org/costs_nuc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iaklub.hu/en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kskontroll.hu/e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ea typeface="+mj-ea"/>
              </a:rPr>
              <a:t>Paks II and public participation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5000" dirty="0" smtClean="0">
                <a:ea typeface="+mn-ea"/>
              </a:rPr>
              <a:t>Márton </a:t>
            </a:r>
            <a:r>
              <a:rPr lang="hu-HU" sz="5000" dirty="0" smtClean="0">
                <a:ea typeface="+mn-ea"/>
              </a:rPr>
              <a:t>Fabók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2nd </a:t>
            </a:r>
            <a:r>
              <a:rPr lang="en-US" dirty="0" smtClean="0">
                <a:ea typeface="+mn-ea"/>
              </a:rPr>
              <a:t>Conference Cooperation </a:t>
            </a:r>
            <a:r>
              <a:rPr lang="en-US" dirty="0">
                <a:ea typeface="+mn-ea"/>
              </a:rPr>
              <a:t>Danube Region Nuclear-free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PUBLIC </a:t>
            </a:r>
            <a:r>
              <a:rPr lang="en-US" dirty="0">
                <a:ea typeface="+mn-ea"/>
              </a:rPr>
              <a:t>PARTICIPATION IN NUCLEAR </a:t>
            </a:r>
            <a:r>
              <a:rPr lang="en-US" dirty="0" smtClean="0">
                <a:ea typeface="+mn-ea"/>
              </a:rPr>
              <a:t>PROJECTS: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Opportunities </a:t>
            </a:r>
            <a:r>
              <a:rPr lang="en-US" dirty="0">
                <a:ea typeface="+mn-ea"/>
              </a:rPr>
              <a:t>and challenges</a:t>
            </a:r>
            <a:endParaRPr lang="hu-HU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4200" dirty="0" smtClean="0">
                <a:ea typeface="+mn-ea"/>
              </a:rPr>
              <a:t>St Pölten, 22 September </a:t>
            </a:r>
            <a:r>
              <a:rPr lang="hu-HU" sz="4200" dirty="0" smtClean="0">
                <a:ea typeface="+mn-ea"/>
              </a:rPr>
              <a:t>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Numerous FOI requests by </a:t>
            </a:r>
            <a:r>
              <a:rPr lang="en-GB" sz="2400" dirty="0" err="1" smtClean="0"/>
              <a:t>Energiaklub</a:t>
            </a:r>
            <a:r>
              <a:rPr lang="en-GB" sz="2400" dirty="0" smtClean="0"/>
              <a:t> before and after the agreement</a:t>
            </a:r>
          </a:p>
          <a:p>
            <a:r>
              <a:rPr lang="en-GB" sz="2400" dirty="0" smtClean="0"/>
              <a:t>Practices of Hungarian authorities in making FOI releases difficult:</a:t>
            </a:r>
          </a:p>
          <a:p>
            <a:pPr lvl="1"/>
            <a:r>
              <a:rPr lang="en-GB" sz="2000" dirty="0" smtClean="0"/>
              <a:t>Asking for clarification</a:t>
            </a:r>
          </a:p>
          <a:p>
            <a:pPr lvl="1"/>
            <a:r>
              <a:rPr lang="en-GB" sz="2000" dirty="0"/>
              <a:t>Deliberate </a:t>
            </a:r>
            <a:r>
              <a:rPr lang="en-GB" sz="2000" dirty="0" smtClean="0"/>
              <a:t>refusals: “Commercial confidentiality”, “Pre-decision material”, “Know-how”</a:t>
            </a:r>
            <a:endParaRPr lang="en-GB" sz="2000" dirty="0" smtClean="0"/>
          </a:p>
          <a:p>
            <a:pPr lvl="1"/>
            <a:r>
              <a:rPr lang="en-GB" sz="2000" dirty="0" smtClean="0"/>
              <a:t>Payment for </a:t>
            </a:r>
            <a:r>
              <a:rPr lang="en-GB" sz="2000" dirty="0"/>
              <a:t>FOI </a:t>
            </a:r>
            <a:r>
              <a:rPr lang="en-GB" sz="2000" dirty="0" smtClean="0"/>
              <a:t>data (since 2015)</a:t>
            </a:r>
          </a:p>
          <a:p>
            <a:pPr lvl="1"/>
            <a:r>
              <a:rPr lang="en-GB" sz="2000" dirty="0" smtClean="0"/>
              <a:t>See </a:t>
            </a:r>
            <a:r>
              <a:rPr lang="en-GB" sz="2000" dirty="0"/>
              <a:t>you in court</a:t>
            </a:r>
            <a:r>
              <a:rPr lang="en-GB" sz="2000" dirty="0" smtClean="0"/>
              <a:t>! </a:t>
            </a:r>
            <a:r>
              <a:rPr lang="en-GB" sz="2000" dirty="0" err="1" smtClean="0"/>
              <a:t>Looong</a:t>
            </a:r>
            <a:r>
              <a:rPr lang="en-GB" sz="2000" dirty="0" smtClean="0"/>
              <a:t> procedure</a:t>
            </a:r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Paks</a:t>
            </a:r>
            <a:r>
              <a:rPr lang="en-GB" dirty="0" smtClean="0"/>
              <a:t> II freedom of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335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most import information is not public yet: EPC contract with </a:t>
            </a:r>
            <a:r>
              <a:rPr lang="en-GB" sz="2000" dirty="0" err="1" smtClean="0"/>
              <a:t>Rosatom</a:t>
            </a:r>
            <a:endParaRPr lang="en-GB" sz="2000" dirty="0" smtClean="0"/>
          </a:p>
          <a:p>
            <a:r>
              <a:rPr lang="en-GB" sz="2000" dirty="0" smtClean="0"/>
              <a:t>March 2014: Legislation on the 30 years confidentiality of </a:t>
            </a:r>
            <a:r>
              <a:rPr lang="en-GB" sz="2000" dirty="0" err="1" smtClean="0"/>
              <a:t>Paks</a:t>
            </a:r>
            <a:r>
              <a:rPr lang="en-GB" sz="2000" dirty="0" smtClean="0"/>
              <a:t> II agreements</a:t>
            </a:r>
          </a:p>
          <a:p>
            <a:r>
              <a:rPr lang="en-GB" sz="2000" dirty="0" smtClean="0"/>
              <a:t>While a Constitution Court ruling was expected</a:t>
            </a:r>
            <a:r>
              <a:rPr lang="mr-IN" sz="2000" dirty="0" smtClean="0"/>
              <a:t>…</a:t>
            </a:r>
            <a:r>
              <a:rPr lang="cs-CZ" sz="2000" dirty="0" smtClean="0"/>
              <a:t>a DG ENVI </a:t>
            </a:r>
            <a:r>
              <a:rPr lang="cs-CZ" sz="2000" dirty="0" err="1" smtClean="0"/>
              <a:t>decision</a:t>
            </a:r>
            <a:r>
              <a:rPr lang="cs-CZ" sz="2000" dirty="0" smtClean="0"/>
              <a:t> </a:t>
            </a:r>
            <a:r>
              <a:rPr lang="en-GB" sz="2000" dirty="0" smtClean="0"/>
              <a:t>on the unacceptability of generic confidentiality of implementation agreements</a:t>
            </a:r>
          </a:p>
          <a:p>
            <a:r>
              <a:rPr lang="en-GB" sz="2000" dirty="0"/>
              <a:t>January 2015: </a:t>
            </a:r>
            <a:r>
              <a:rPr lang="en-GB" sz="2000" dirty="0" smtClean="0"/>
              <a:t>Confidentiality audit procedure started by the Hungarian </a:t>
            </a:r>
            <a:r>
              <a:rPr lang="en-GB" sz="2000" dirty="0"/>
              <a:t>National Authority for Data Protection and Freedom of </a:t>
            </a:r>
            <a:r>
              <a:rPr lang="en-GB" sz="2000" dirty="0" smtClean="0"/>
              <a:t>Information</a:t>
            </a:r>
          </a:p>
          <a:p>
            <a:r>
              <a:rPr lang="en-GB" sz="2000" dirty="0" smtClean="0"/>
              <a:t>April 2017: Gov’t announcement on publicity of agreements but without actual development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Publicity of the key agreements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62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Aarhus Convention Compliance Committee investigation concerning two of its pillars, access to information + public participation in decision-making</a:t>
            </a:r>
          </a:p>
          <a:p>
            <a:r>
              <a:rPr lang="en-GB" sz="2200" dirty="0"/>
              <a:t>June </a:t>
            </a:r>
            <a:r>
              <a:rPr lang="en-GB" sz="2200" dirty="0" smtClean="0"/>
              <a:t>2014: </a:t>
            </a:r>
            <a:r>
              <a:rPr lang="en-GB" sz="2200" dirty="0" smtClean="0"/>
              <a:t>Communication </a:t>
            </a:r>
            <a:r>
              <a:rPr lang="en-GB" sz="2200" dirty="0" smtClean="0"/>
              <a:t>(</a:t>
            </a:r>
            <a:r>
              <a:rPr lang="en-GB" sz="2200" dirty="0" err="1" smtClean="0"/>
              <a:t>Energiaklub</a:t>
            </a:r>
            <a:r>
              <a:rPr lang="en-GB" sz="2200" dirty="0" smtClean="0"/>
              <a:t> and Greenpeace Hungary</a:t>
            </a:r>
            <a:r>
              <a:rPr lang="en-GB" sz="2200" dirty="0" smtClean="0"/>
              <a:t>)</a:t>
            </a:r>
            <a:endParaRPr lang="en-GB" sz="2200" dirty="0"/>
          </a:p>
          <a:p>
            <a:r>
              <a:rPr lang="en-GB" sz="2200" dirty="0" smtClean="0"/>
              <a:t>October 2015: Public </a:t>
            </a:r>
            <a:r>
              <a:rPr lang="en-GB" sz="2200" dirty="0" smtClean="0"/>
              <a:t>hearing in </a:t>
            </a:r>
            <a:r>
              <a:rPr lang="en-GB" sz="2200" dirty="0" smtClean="0"/>
              <a:t>Geneva</a:t>
            </a:r>
            <a:endParaRPr lang="en-GB" sz="2200" dirty="0" smtClean="0"/>
          </a:p>
          <a:p>
            <a:r>
              <a:rPr lang="en-GB" sz="2200" dirty="0" smtClean="0"/>
              <a:t>Decision: anytime</a:t>
            </a:r>
            <a:r>
              <a:rPr lang="mr-IN" sz="2200" dirty="0" smtClean="0"/>
              <a:t>…</a:t>
            </a:r>
            <a:endParaRPr lang="en-GB" sz="2200" dirty="0" smtClean="0"/>
          </a:p>
          <a:p>
            <a:endParaRPr lang="en-GB" sz="1800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Aarhus convention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8BDC-9A43-CF40-874F-929B1D2177FB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02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Environmental Impact Assessment (EIA)</a:t>
            </a:r>
          </a:p>
          <a:p>
            <a:r>
              <a:rPr lang="en-GB" sz="1800" dirty="0" smtClean="0"/>
              <a:t>“</a:t>
            </a:r>
            <a:r>
              <a:rPr lang="en-GB" sz="1800" dirty="0" smtClean="0"/>
              <a:t>Legal client status”</a:t>
            </a:r>
          </a:p>
          <a:p>
            <a:r>
              <a:rPr lang="en-GB" sz="1800" dirty="0" smtClean="0"/>
              <a:t>The </a:t>
            </a:r>
            <a:r>
              <a:rPr lang="en-GB" sz="1800" dirty="0"/>
              <a:t>Hungarian process:</a:t>
            </a:r>
          </a:p>
          <a:p>
            <a:pPr lvl="1"/>
            <a:r>
              <a:rPr lang="en-GB" sz="1600" dirty="0"/>
              <a:t>Decision of first instance (Sept 2016) </a:t>
            </a:r>
            <a:r>
              <a:rPr lang="mr-IN" sz="1600" dirty="0"/>
              <a:t>–</a:t>
            </a:r>
            <a:r>
              <a:rPr lang="en-GB" sz="1600" dirty="0"/>
              <a:t> Appeal by </a:t>
            </a:r>
            <a:r>
              <a:rPr lang="en-GB" sz="1600" dirty="0" err="1"/>
              <a:t>Energiaklub</a:t>
            </a:r>
            <a:r>
              <a:rPr lang="en-GB" sz="1600" dirty="0"/>
              <a:t> and </a:t>
            </a:r>
            <a:r>
              <a:rPr lang="en-GB" sz="1600" dirty="0" smtClean="0"/>
              <a:t>Greenpeace</a:t>
            </a:r>
          </a:p>
          <a:p>
            <a:pPr lvl="1"/>
            <a:r>
              <a:rPr lang="en-GB" sz="1600" dirty="0" smtClean="0"/>
              <a:t>Decision </a:t>
            </a:r>
            <a:r>
              <a:rPr lang="en-GB" sz="1600" dirty="0"/>
              <a:t>of second instance (19 April 2017</a:t>
            </a:r>
            <a:r>
              <a:rPr lang="en-GB" sz="1600" dirty="0" smtClean="0"/>
              <a:t>)</a:t>
            </a:r>
          </a:p>
          <a:p>
            <a:pPr lvl="1"/>
            <a:r>
              <a:rPr lang="en-GB" sz="1600" dirty="0" smtClean="0"/>
              <a:t>Recent </a:t>
            </a:r>
            <a:r>
              <a:rPr lang="en-GB" sz="1600" dirty="0"/>
              <a:t>change in the responsible authorities (by scrapping independent environmental authorities)</a:t>
            </a:r>
          </a:p>
          <a:p>
            <a:pPr lvl="2"/>
            <a:r>
              <a:rPr lang="en-GB" sz="1200" dirty="0"/>
              <a:t>First instance: formerly South </a:t>
            </a:r>
            <a:r>
              <a:rPr lang="en-GB" sz="1200" dirty="0" err="1"/>
              <a:t>Danubia</a:t>
            </a:r>
            <a:r>
              <a:rPr lang="en-GB" sz="1200" dirty="0"/>
              <a:t> Inspectorate for Environment and Nature Protection, now </a:t>
            </a:r>
            <a:r>
              <a:rPr lang="en-GB" sz="1200" dirty="0" err="1"/>
              <a:t>Baranya</a:t>
            </a:r>
            <a:r>
              <a:rPr lang="en-GB" sz="1200" dirty="0"/>
              <a:t> County Government Office</a:t>
            </a:r>
          </a:p>
          <a:p>
            <a:pPr lvl="2"/>
            <a:r>
              <a:rPr lang="en-GB" sz="1200" dirty="0"/>
              <a:t>Second instance: formerly National Inspectorate for the Environment and Nature Protection, now Pest County Government </a:t>
            </a:r>
            <a:r>
              <a:rPr lang="en-GB" sz="1200" dirty="0" smtClean="0"/>
              <a:t>Office</a:t>
            </a:r>
            <a:endParaRPr lang="en-GB" sz="1600" dirty="0"/>
          </a:p>
          <a:p>
            <a:r>
              <a:rPr lang="en-GB" sz="1800" dirty="0" smtClean="0"/>
              <a:t>International EIA process</a:t>
            </a:r>
          </a:p>
          <a:p>
            <a:pPr lvl="1"/>
            <a:r>
              <a:rPr lang="en-GB" sz="1400" dirty="0"/>
              <a:t>April 2015, Hungary submitted the EIA Report for the </a:t>
            </a:r>
            <a:r>
              <a:rPr lang="en-GB" sz="1400" dirty="0" err="1"/>
              <a:t>transboundary</a:t>
            </a:r>
            <a:r>
              <a:rPr lang="en-GB" sz="1400" dirty="0"/>
              <a:t> EIA procedure</a:t>
            </a:r>
          </a:p>
          <a:p>
            <a:pPr lvl="1"/>
            <a:r>
              <a:rPr lang="en-GB" sz="1400" dirty="0" smtClean="0"/>
              <a:t>Translations and public hearings in interested countries</a:t>
            </a:r>
          </a:p>
          <a:p>
            <a:pPr lvl="1"/>
            <a:r>
              <a:rPr lang="en-GB" sz="1400" dirty="0" smtClean="0"/>
              <a:t>Official </a:t>
            </a:r>
            <a:r>
              <a:rPr lang="en-GB" sz="1400" dirty="0" smtClean="0"/>
              <a:t>language (</a:t>
            </a:r>
            <a:r>
              <a:rPr lang="en-GB" sz="1400" dirty="0" smtClean="0"/>
              <a:t>even </a:t>
            </a:r>
            <a:r>
              <a:rPr lang="en-GB" sz="1400" dirty="0"/>
              <a:t>internationally): </a:t>
            </a:r>
            <a:r>
              <a:rPr lang="en-GB" sz="1400" dirty="0" smtClean="0"/>
              <a:t>Hungarian</a:t>
            </a:r>
          </a:p>
          <a:p>
            <a:pPr lvl="1"/>
            <a:r>
              <a:rPr lang="en-GB" sz="1400" dirty="0" smtClean="0">
                <a:hlinkClick r:id="rId2"/>
              </a:rPr>
              <a:t>NTW Summary </a:t>
            </a:r>
            <a:r>
              <a:rPr lang="en-GB" sz="1400" dirty="0">
                <a:hlinkClick r:id="rId2"/>
              </a:rPr>
              <a:t>of the public hearing in Vienna, transboundary environmental impact assessment NPP Paks II</a:t>
            </a:r>
            <a:endParaRPr lang="en-GB" sz="1400" dirty="0" smtClean="0"/>
          </a:p>
          <a:p>
            <a:r>
              <a:rPr lang="en-GB" sz="1800" dirty="0" smtClean="0"/>
              <a:t>Now court battle to be continued</a:t>
            </a:r>
            <a:r>
              <a:rPr lang="mr-IN" sz="1800" dirty="0" smtClean="0"/>
              <a:t>…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Permitting process in </a:t>
            </a:r>
            <a:r>
              <a:rPr lang="en-GB" dirty="0" err="1" smtClean="0"/>
              <a:t>hungary</a:t>
            </a:r>
            <a:r>
              <a:rPr lang="en-GB" dirty="0" smtClean="0"/>
              <a:t>: The environmental licence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60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Preliminary </a:t>
            </a:r>
            <a:r>
              <a:rPr lang="en-GB" sz="2000" dirty="0"/>
              <a:t>investigation </a:t>
            </a:r>
            <a:r>
              <a:rPr lang="en-GB" sz="2000" dirty="0" smtClean="0"/>
              <a:t>launched by EC COMP (March 2014)</a:t>
            </a:r>
          </a:p>
          <a:p>
            <a:r>
              <a:rPr lang="en-GB" sz="2000" dirty="0" smtClean="0"/>
              <a:t>Preliminary </a:t>
            </a:r>
            <a:r>
              <a:rPr lang="en-GB" sz="2000" dirty="0"/>
              <a:t>decision: </a:t>
            </a:r>
            <a:r>
              <a:rPr lang="en-GB" sz="2000" dirty="0" err="1"/>
              <a:t>Paks</a:t>
            </a:r>
            <a:r>
              <a:rPr lang="en-GB" sz="2000" dirty="0"/>
              <a:t> II includes state aid, but information needed to assess compatibility with EU competition law (November 2015)</a:t>
            </a:r>
            <a:endParaRPr lang="en-GB" sz="1600" dirty="0"/>
          </a:p>
          <a:p>
            <a:r>
              <a:rPr lang="en-GB" sz="2000" dirty="0"/>
              <a:t>Final decision: EC approves but confirms it involves state aid with three conditions (March 2017)</a:t>
            </a:r>
          </a:p>
          <a:p>
            <a:pPr lvl="1"/>
            <a:r>
              <a:rPr lang="en-GB" sz="1600" dirty="0"/>
              <a:t>Potential profits only to repay for the investment and to cover normal operation costs</a:t>
            </a:r>
          </a:p>
          <a:p>
            <a:pPr lvl="1"/>
            <a:r>
              <a:rPr lang="en-GB" sz="1600" dirty="0" err="1"/>
              <a:t>Paks</a:t>
            </a:r>
            <a:r>
              <a:rPr lang="en-GB" sz="1600" dirty="0"/>
              <a:t> II to be separated from other companies, including MVM Group and </a:t>
            </a:r>
            <a:r>
              <a:rPr lang="en-GB" sz="1600" dirty="0" err="1"/>
              <a:t>Paks</a:t>
            </a:r>
            <a:r>
              <a:rPr lang="en-GB" sz="1600" dirty="0"/>
              <a:t> I</a:t>
            </a:r>
          </a:p>
          <a:p>
            <a:pPr lvl="1"/>
            <a:r>
              <a:rPr lang="en-GB" sz="1600" dirty="0"/>
              <a:t>At least 30% of electricity output sold on open power exchange, the remainder through transparent and open auctions</a:t>
            </a:r>
          </a:p>
          <a:p>
            <a:pPr lvl="1"/>
            <a:r>
              <a:rPr lang="en-GB" sz="1600" dirty="0"/>
              <a:t>See </a:t>
            </a:r>
            <a:r>
              <a:rPr lang="en-GB" sz="1600" dirty="0">
                <a:hlinkClick r:id="rId2"/>
              </a:rPr>
              <a:t>JP press release</a:t>
            </a:r>
            <a:r>
              <a:rPr lang="en-GB" sz="1600" dirty="0"/>
              <a:t>, </a:t>
            </a:r>
            <a:r>
              <a:rPr lang="en-GB" sz="1600" dirty="0">
                <a:hlinkClick r:id="rId3"/>
              </a:rPr>
              <a:t>Energiaklub press release</a:t>
            </a:r>
            <a:endParaRPr lang="en-GB" sz="1600" dirty="0"/>
          </a:p>
          <a:p>
            <a:r>
              <a:rPr lang="en-GB" sz="2000" dirty="0"/>
              <a:t>Full text to be published </a:t>
            </a:r>
            <a:r>
              <a:rPr lang="en-GB" sz="2000" dirty="0" smtClean="0"/>
              <a:t>anytime</a:t>
            </a:r>
            <a:r>
              <a:rPr lang="mr-IN" sz="2000" dirty="0" smtClean="0"/>
              <a:t>…</a:t>
            </a:r>
            <a:endParaRPr lang="en-GB" sz="2000" dirty="0"/>
          </a:p>
          <a:p>
            <a:r>
              <a:rPr lang="en-GB" sz="2000" dirty="0" smtClean="0"/>
              <a:t>EU member states (and </a:t>
            </a:r>
            <a:r>
              <a:rPr lang="en-GB" sz="2000" dirty="0"/>
              <a:t>competitor </a:t>
            </a:r>
            <a:r>
              <a:rPr lang="en-GB" sz="2000" dirty="0" smtClean="0"/>
              <a:t>utilities) can legally challenge the decision</a:t>
            </a:r>
          </a:p>
          <a:p>
            <a:r>
              <a:rPr lang="en-GB" sz="2000" dirty="0">
                <a:hlinkClick r:id="rId4"/>
              </a:rPr>
              <a:t>More details on the Joint Project fact </a:t>
            </a:r>
            <a:r>
              <a:rPr lang="en-GB" sz="2000" dirty="0" smtClean="0">
                <a:hlinkClick r:id="rId4"/>
              </a:rPr>
              <a:t>sheet</a:t>
            </a:r>
            <a:endParaRPr lang="en-GB" sz="20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Paks</a:t>
            </a:r>
            <a:r>
              <a:rPr lang="en-GB" dirty="0" smtClean="0"/>
              <a:t> II STATE AID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9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See more on the </a:t>
            </a:r>
            <a:r>
              <a:rPr lang="en-GB" sz="2800" dirty="0" smtClean="0">
                <a:hlinkClick r:id="rId2"/>
              </a:rPr>
              <a:t>http://www.pakskontroll.hu/en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mr-IN" sz="2800" dirty="0" smtClean="0"/>
              <a:t>…</a:t>
            </a:r>
            <a:r>
              <a:rPr lang="en-GB" sz="2800" dirty="0" smtClean="0"/>
              <a:t>and on </a:t>
            </a:r>
            <a:r>
              <a:rPr lang="en-GB" sz="2800" dirty="0" smtClean="0">
                <a:hlinkClick r:id="rId3"/>
              </a:rPr>
              <a:t>http:</a:t>
            </a:r>
            <a:r>
              <a:rPr lang="en-GB" sz="2800" dirty="0">
                <a:hlinkClick r:id="rId3"/>
              </a:rPr>
              <a:t>//energiaklub.hu/</a:t>
            </a:r>
            <a:r>
              <a:rPr lang="en-GB" sz="2800" dirty="0" smtClean="0">
                <a:hlinkClick r:id="rId3"/>
              </a:rPr>
              <a:t>en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7" name="Picture 6" descr="Screen Shot 2017-09-19 at 9.07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5" y="1772816"/>
            <a:ext cx="7106173" cy="33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7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>
                <a:ea typeface="+mj-ea"/>
              </a:rPr>
              <a:t>Thank</a:t>
            </a:r>
            <a:r>
              <a:rPr lang="hu-HU" dirty="0" smtClean="0">
                <a:ea typeface="+mj-ea"/>
              </a:rPr>
              <a:t> </a:t>
            </a:r>
            <a:r>
              <a:rPr lang="hu-HU" dirty="0" err="1" smtClean="0">
                <a:ea typeface="+mj-ea"/>
              </a:rPr>
              <a:t>you</a:t>
            </a:r>
            <a:r>
              <a:rPr lang="hu-HU" dirty="0" smtClean="0">
                <a:ea typeface="+mj-ea"/>
              </a:rPr>
              <a:t> </a:t>
            </a:r>
            <a:r>
              <a:rPr lang="hu-HU" dirty="0" err="1" smtClean="0">
                <a:ea typeface="+mj-ea"/>
              </a:rPr>
              <a:t>for</a:t>
            </a:r>
            <a:r>
              <a:rPr lang="hu-HU" dirty="0" smtClean="0">
                <a:ea typeface="+mj-ea"/>
              </a:rPr>
              <a:t> </a:t>
            </a:r>
            <a:r>
              <a:rPr lang="hu-HU" dirty="0" err="1" smtClean="0">
                <a:ea typeface="+mj-ea"/>
              </a:rPr>
              <a:t>your</a:t>
            </a:r>
            <a:r>
              <a:rPr lang="hu-HU" dirty="0" smtClean="0">
                <a:ea typeface="+mj-ea"/>
              </a:rPr>
              <a:t> </a:t>
            </a:r>
            <a:r>
              <a:rPr lang="hu-HU" dirty="0" err="1" smtClean="0">
                <a:ea typeface="+mj-ea"/>
              </a:rPr>
              <a:t>attention</a:t>
            </a:r>
            <a:r>
              <a:rPr lang="hu-HU" dirty="0" smtClean="0">
                <a:ea typeface="+mj-ea"/>
              </a:rPr>
              <a:t>!</a:t>
            </a:r>
          </a:p>
        </p:txBody>
      </p:sp>
      <p:sp>
        <p:nvSpPr>
          <p:cNvPr id="12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hu-HU" sz="2000" dirty="0" smtClean="0">
              <a:ea typeface="+mn-ea"/>
            </a:endParaRPr>
          </a:p>
          <a:p>
            <a:pPr algn="l" fontAlgn="auto">
              <a:spcAft>
                <a:spcPts val="0"/>
              </a:spcAft>
              <a:defRPr/>
            </a:pPr>
            <a:endParaRPr lang="hu-HU" sz="2000" dirty="0">
              <a:ea typeface="+mn-ea"/>
            </a:endParaRPr>
          </a:p>
          <a:p>
            <a:pPr algn="l" fontAlgn="auto">
              <a:spcAft>
                <a:spcPts val="0"/>
              </a:spcAft>
              <a:defRPr/>
            </a:pPr>
            <a:endParaRPr lang="hu-HU" sz="2000" dirty="0" smtClean="0">
              <a:ea typeface="+mn-e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hu-HU" sz="2000" dirty="0" smtClean="0">
                <a:ea typeface="+mn-ea"/>
              </a:rPr>
              <a:t>Please contact me on fabok@energiaklub.hu</a:t>
            </a:r>
            <a:endParaRPr lang="hu-HU" sz="2000" dirty="0" smtClean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2" descr="think_and_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15762" r="5968" b="191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AFEB67-040D-9649-A499-9E76BBE80EC0}" type="slidenum">
              <a:rPr lang="hu-HU">
                <a:solidFill>
                  <a:srgbClr val="898989"/>
                </a:solidFill>
                <a:latin typeface="Trebuchet MS" charset="0"/>
              </a:rPr>
              <a:pPr eaLnBrk="1" hangingPunct="1"/>
              <a:t>2</a:t>
            </a:fld>
            <a:endParaRPr lang="hu-HU">
              <a:solidFill>
                <a:srgbClr val="898989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8938" y="0"/>
            <a:ext cx="6215062" cy="857250"/>
          </a:xfrm>
        </p:spPr>
        <p:txBody>
          <a:bodyPr rtlCol="0"/>
          <a:lstStyle/>
          <a:p>
            <a:pPr>
              <a:defRPr/>
            </a:pPr>
            <a:r>
              <a:rPr lang="hu-HU" dirty="0" smtClean="0">
                <a:ea typeface="+mj-ea"/>
              </a:rPr>
              <a:t>Contents</a:t>
            </a:r>
            <a:endParaRPr lang="hu-HU" dirty="0">
              <a:ea typeface="+mj-ea"/>
            </a:endParaRP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en-GB" dirty="0" err="1" smtClean="0">
                <a:latin typeface="Trebuchet MS" charset="0"/>
              </a:rPr>
              <a:t>Paks</a:t>
            </a:r>
            <a:r>
              <a:rPr lang="en-GB" dirty="0" smtClean="0">
                <a:latin typeface="Trebuchet MS" charset="0"/>
              </a:rPr>
              <a:t> II key facts</a:t>
            </a:r>
          </a:p>
          <a:p>
            <a:r>
              <a:rPr lang="en-GB" dirty="0" err="1" smtClean="0">
                <a:latin typeface="Trebuchet MS" charset="0"/>
              </a:rPr>
              <a:t>Paks</a:t>
            </a:r>
            <a:r>
              <a:rPr lang="en-GB" dirty="0" smtClean="0">
                <a:latin typeface="Trebuchet MS" charset="0"/>
              </a:rPr>
              <a:t> II and the Hungarian public</a:t>
            </a:r>
          </a:p>
          <a:p>
            <a:r>
              <a:rPr lang="en-GB" dirty="0" smtClean="0">
                <a:latin typeface="Trebuchet MS" charset="0"/>
              </a:rPr>
              <a:t>Freedom of Information battles</a:t>
            </a:r>
          </a:p>
          <a:p>
            <a:r>
              <a:rPr lang="en-GB" dirty="0" smtClean="0">
                <a:latin typeface="Trebuchet MS" charset="0"/>
              </a:rPr>
              <a:t>Public participation in the permitting process</a:t>
            </a:r>
            <a:endParaRPr lang="en-GB" dirty="0">
              <a:latin typeface="Trebuchet MS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4B04EB-1035-7845-80D7-63CEA9C59D6D}" type="slidenum">
              <a:rPr lang="hu-HU">
                <a:solidFill>
                  <a:srgbClr val="898989"/>
                </a:solidFill>
                <a:latin typeface="Trebuchet MS" charset="0"/>
              </a:rPr>
              <a:pPr eaLnBrk="1" hangingPunct="1"/>
              <a:t>3</a:t>
            </a:fld>
            <a:endParaRPr lang="hu-HU">
              <a:solidFill>
                <a:srgbClr val="898989"/>
              </a:solidFill>
              <a:latin typeface="Trebuchet MS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Four VVER-440/213 reactor blocs</a:t>
            </a:r>
          </a:p>
          <a:p>
            <a:r>
              <a:rPr lang="en-GB" dirty="0" smtClean="0"/>
              <a:t>4*500 MW</a:t>
            </a:r>
            <a:endParaRPr lang="en-GB" dirty="0"/>
          </a:p>
          <a:p>
            <a:r>
              <a:rPr lang="en-GB" dirty="0" smtClean="0"/>
              <a:t>Constructed </a:t>
            </a:r>
            <a:r>
              <a:rPr lang="en-GB" dirty="0"/>
              <a:t>in 1982/</a:t>
            </a:r>
            <a:r>
              <a:rPr lang="en-GB" dirty="0" smtClean="0"/>
              <a:t>1987 with a lifetime of 30+20 years</a:t>
            </a:r>
          </a:p>
          <a:p>
            <a:r>
              <a:rPr lang="en-GB" dirty="0" smtClean="0"/>
              <a:t>2003 </a:t>
            </a:r>
            <a:r>
              <a:rPr lang="en-GB" dirty="0" smtClean="0"/>
              <a:t>serious incident </a:t>
            </a:r>
            <a:r>
              <a:rPr lang="en-GB" dirty="0" smtClean="0"/>
              <a:t>at</a:t>
            </a:r>
            <a:r>
              <a:rPr lang="en-GB" dirty="0" smtClean="0"/>
              <a:t> </a:t>
            </a:r>
            <a:r>
              <a:rPr lang="en-GB" dirty="0" smtClean="0"/>
              <a:t>the spent fuel pool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PAKS_kuls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r="22168"/>
          <a:stretch>
            <a:fillRect/>
          </a:stretch>
        </p:blipFill>
        <p:spPr>
          <a:xfrm>
            <a:off x="4648200" y="1285860"/>
            <a:ext cx="3452192" cy="41374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Paks</a:t>
            </a:r>
            <a:r>
              <a:rPr lang="en-GB" dirty="0" smtClean="0"/>
              <a:t> site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7" name="Picture 6" descr="Screen Shot 2017-09-19 at 12.1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90446"/>
            <a:ext cx="3528392" cy="21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Trebuchet MS" charset="0"/>
              </a:rPr>
              <a:t>Key facts</a:t>
            </a:r>
          </a:p>
          <a:p>
            <a:r>
              <a:rPr lang="en-GB" sz="1800" dirty="0" smtClean="0">
                <a:latin typeface="Trebuchet MS" charset="0"/>
              </a:rPr>
              <a:t>VVER-1200 (AES-2006) reactors, 1180 </a:t>
            </a:r>
            <a:r>
              <a:rPr lang="en-GB" sz="1800" dirty="0">
                <a:latin typeface="Trebuchet MS" charset="0"/>
              </a:rPr>
              <a:t>MW </a:t>
            </a:r>
            <a:r>
              <a:rPr lang="en-GB" sz="1800" dirty="0" smtClean="0">
                <a:latin typeface="Trebuchet MS" charset="0"/>
              </a:rPr>
              <a:t>each</a:t>
            </a:r>
          </a:p>
          <a:p>
            <a:r>
              <a:rPr lang="en-GB" sz="1800" dirty="0" smtClean="0">
                <a:latin typeface="Trebuchet MS" charset="0"/>
              </a:rPr>
              <a:t>Intergovernmental agreement (IGA) between Russian Federation and Hungary (14 January 2014)</a:t>
            </a:r>
          </a:p>
          <a:p>
            <a:pPr lvl="1"/>
            <a:r>
              <a:rPr lang="en-GB" sz="1400" dirty="0">
                <a:latin typeface="Trebuchet MS" charset="0"/>
              </a:rPr>
              <a:t>€12.5bn turnkey contract, including €10bn intergovernmental loan</a:t>
            </a:r>
          </a:p>
          <a:p>
            <a:r>
              <a:rPr lang="en-GB" sz="1800" dirty="0" smtClean="0">
                <a:latin typeface="Trebuchet MS" charset="0"/>
              </a:rPr>
              <a:t>Financing IGA (March 2014)</a:t>
            </a:r>
          </a:p>
          <a:p>
            <a:r>
              <a:rPr lang="en-GB" sz="1800" dirty="0" smtClean="0">
                <a:latin typeface="Trebuchet MS" charset="0"/>
              </a:rPr>
              <a:t>Implementation agreements </a:t>
            </a:r>
            <a:r>
              <a:rPr lang="en-GB" sz="1800" dirty="0" smtClean="0">
                <a:latin typeface="Trebuchet MS" charset="0"/>
              </a:rPr>
              <a:t>with </a:t>
            </a:r>
            <a:r>
              <a:rPr lang="en-GB" sz="1800" dirty="0" err="1" smtClean="0">
                <a:latin typeface="Trebuchet MS" charset="0"/>
              </a:rPr>
              <a:t>Rosatom</a:t>
            </a:r>
            <a:r>
              <a:rPr lang="en-GB" sz="1800" dirty="0" smtClean="0">
                <a:latin typeface="Trebuchet MS" charset="0"/>
              </a:rPr>
              <a:t> (</a:t>
            </a:r>
            <a:r>
              <a:rPr lang="en-GB" sz="1800" dirty="0" smtClean="0">
                <a:latin typeface="Trebuchet MS" charset="0"/>
              </a:rPr>
              <a:t>Dec 2014)</a:t>
            </a:r>
          </a:p>
          <a:p>
            <a:pPr lvl="1"/>
            <a:r>
              <a:rPr lang="en-GB" sz="1800" dirty="0" smtClean="0">
                <a:latin typeface="Trebuchet MS" charset="0"/>
              </a:rPr>
              <a:t>Engineering, procurement and construction (EPC)</a:t>
            </a:r>
          </a:p>
          <a:p>
            <a:pPr lvl="1"/>
            <a:r>
              <a:rPr lang="en-GB" sz="1800" dirty="0" smtClean="0">
                <a:latin typeface="Trebuchet MS" charset="0"/>
              </a:rPr>
              <a:t>Operation and maintenance (O&amp;M)</a:t>
            </a:r>
          </a:p>
          <a:p>
            <a:pPr lvl="1"/>
            <a:r>
              <a:rPr lang="en-GB" sz="1800" dirty="0" smtClean="0">
                <a:latin typeface="Trebuchet MS" charset="0"/>
              </a:rPr>
              <a:t>Fuel supply and spent fuel</a:t>
            </a:r>
          </a:p>
          <a:p>
            <a:r>
              <a:rPr lang="en-GB" sz="1800" dirty="0" smtClean="0">
                <a:latin typeface="Trebuchet MS" charset="0"/>
              </a:rPr>
              <a:t>MVM </a:t>
            </a:r>
            <a:r>
              <a:rPr lang="en-GB" sz="1800" dirty="0" err="1" smtClean="0">
                <a:latin typeface="Trebuchet MS" charset="0"/>
              </a:rPr>
              <a:t>Paks</a:t>
            </a:r>
            <a:r>
              <a:rPr lang="en-GB" sz="1800" dirty="0" smtClean="0">
                <a:latin typeface="Trebuchet MS" charset="0"/>
              </a:rPr>
              <a:t> II Ltd. project company</a:t>
            </a:r>
          </a:p>
          <a:p>
            <a:r>
              <a:rPr lang="en-GB" sz="1800" dirty="0" smtClean="0">
                <a:latin typeface="Trebuchet MS" charset="0"/>
              </a:rPr>
              <a:t>Government commissioner Attila </a:t>
            </a:r>
            <a:r>
              <a:rPr lang="en-GB" sz="1800" dirty="0" err="1" smtClean="0">
                <a:latin typeface="Trebuchet MS" charset="0"/>
              </a:rPr>
              <a:t>Aszódi</a:t>
            </a:r>
            <a:r>
              <a:rPr lang="en-GB" sz="1800" dirty="0" smtClean="0">
                <a:latin typeface="Trebuchet MS" charset="0"/>
              </a:rPr>
              <a:t>, </a:t>
            </a:r>
            <a:r>
              <a:rPr lang="en-GB" sz="1800" dirty="0" smtClean="0">
                <a:latin typeface="Trebuchet MS" charset="0"/>
              </a:rPr>
              <a:t>later</a:t>
            </a:r>
            <a:r>
              <a:rPr lang="en-GB" sz="1800" dirty="0" smtClean="0">
                <a:latin typeface="Trebuchet MS" charset="0"/>
              </a:rPr>
              <a:t> </a:t>
            </a:r>
            <a:r>
              <a:rPr lang="en-GB" sz="1800" dirty="0" smtClean="0">
                <a:latin typeface="Trebuchet MS" charset="0"/>
              </a:rPr>
              <a:t>Minister w/o portfolio </a:t>
            </a:r>
            <a:r>
              <a:rPr lang="en-GB" sz="1800" dirty="0" err="1" smtClean="0">
                <a:latin typeface="Trebuchet MS" charset="0"/>
              </a:rPr>
              <a:t>János</a:t>
            </a:r>
            <a:r>
              <a:rPr lang="en-GB" sz="1800" dirty="0" smtClean="0">
                <a:latin typeface="Trebuchet MS" charset="0"/>
              </a:rPr>
              <a:t> </a:t>
            </a:r>
            <a:r>
              <a:rPr lang="en-GB" sz="1800" dirty="0" err="1" smtClean="0">
                <a:latin typeface="Trebuchet MS" charset="0"/>
              </a:rPr>
              <a:t>Süli</a:t>
            </a:r>
            <a:endParaRPr lang="en-GB" sz="1800" dirty="0">
              <a:latin typeface="Trebuchet MS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hu-HU" dirty="0" smtClean="0">
                <a:ea typeface="+mj-ea"/>
              </a:rPr>
              <a:t>Paks II overview</a:t>
            </a:r>
            <a:endParaRPr lang="hu-HU" dirty="0">
              <a:ea typeface="+mj-ea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A6B660-DF59-334B-8C2E-DF328675577C}" type="slidenum">
              <a:rPr lang="hu-HU">
                <a:solidFill>
                  <a:srgbClr val="898989"/>
                </a:solidFill>
                <a:latin typeface="Trebuchet MS" charset="0"/>
              </a:rPr>
              <a:pPr eaLnBrk="1" hangingPunct="1"/>
              <a:t>5</a:t>
            </a:fld>
            <a:endParaRPr lang="hu-HU">
              <a:solidFill>
                <a:srgbClr val="898989"/>
              </a:solidFill>
              <a:latin typeface="Trebuchet MS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March 2009: Preliminary approval of all major parties for a “preliminary, in principle approval [</a:t>
            </a:r>
            <a:r>
              <a:rPr lang="mr-IN" sz="2000" dirty="0" smtClean="0"/>
              <a:t>…</a:t>
            </a:r>
            <a:r>
              <a:rPr lang="cs-CZ" sz="2000" dirty="0" smtClean="0"/>
              <a:t>] to start </a:t>
            </a:r>
            <a:r>
              <a:rPr lang="cs-CZ" sz="2000" dirty="0" err="1" smtClean="0"/>
              <a:t>preparations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/>
              <a:t> </a:t>
            </a:r>
            <a:r>
              <a:rPr lang="cs-CZ" sz="2000" dirty="0" err="1" smtClean="0"/>
              <a:t>extending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blocks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Paks</a:t>
            </a:r>
            <a:r>
              <a:rPr lang="cs-CZ" sz="2000" dirty="0" smtClean="0"/>
              <a:t> </a:t>
            </a:r>
            <a:r>
              <a:rPr lang="cs-CZ" sz="2000" dirty="0" err="1" smtClean="0"/>
              <a:t>nuclear</a:t>
            </a:r>
            <a:r>
              <a:rPr lang="cs-CZ" sz="2000" dirty="0" smtClean="0"/>
              <a:t> </a:t>
            </a:r>
            <a:r>
              <a:rPr lang="cs-CZ" sz="2000" dirty="0" err="1" smtClean="0"/>
              <a:t>site</a:t>
            </a:r>
            <a:r>
              <a:rPr lang="cs-CZ" sz="2000" dirty="0" smtClean="0"/>
              <a:t>“</a:t>
            </a:r>
          </a:p>
          <a:p>
            <a:pPr lvl="1"/>
            <a:r>
              <a:rPr lang="cs-CZ" sz="1600" dirty="0" smtClean="0"/>
              <a:t>Single sentence </a:t>
            </a:r>
            <a:r>
              <a:rPr lang="cs-CZ" sz="1600" dirty="0" err="1" smtClean="0"/>
              <a:t>with</a:t>
            </a:r>
            <a:r>
              <a:rPr lang="cs-CZ" sz="1600" dirty="0" smtClean="0"/>
              <a:t> a </a:t>
            </a:r>
            <a:r>
              <a:rPr lang="cs-CZ" sz="1600" dirty="0" err="1" smtClean="0"/>
              <a:t>short</a:t>
            </a:r>
            <a:r>
              <a:rPr lang="cs-CZ" sz="1600" dirty="0" smtClean="0"/>
              <a:t> </a:t>
            </a:r>
            <a:r>
              <a:rPr lang="cs-CZ" sz="1600" dirty="0" err="1" smtClean="0"/>
              <a:t>justification</a:t>
            </a:r>
            <a:endParaRPr lang="cs-CZ" sz="1600" dirty="0" smtClean="0"/>
          </a:p>
          <a:p>
            <a:pPr lvl="1"/>
            <a:r>
              <a:rPr lang="cs-CZ" sz="1600" dirty="0" err="1" smtClean="0"/>
              <a:t>Practically</a:t>
            </a:r>
            <a:r>
              <a:rPr lang="cs-CZ" sz="1600" dirty="0" smtClean="0"/>
              <a:t> no </a:t>
            </a:r>
            <a:r>
              <a:rPr lang="cs-CZ" sz="1600" dirty="0" err="1" smtClean="0"/>
              <a:t>parliamentary</a:t>
            </a:r>
            <a:r>
              <a:rPr lang="cs-CZ" sz="1600" dirty="0" smtClean="0"/>
              <a:t> </a:t>
            </a:r>
            <a:r>
              <a:rPr lang="cs-CZ" sz="1600" dirty="0" err="1" smtClean="0"/>
              <a:t>debate</a:t>
            </a:r>
            <a:endParaRPr lang="cs-CZ" sz="1600" dirty="0" smtClean="0"/>
          </a:p>
          <a:p>
            <a:r>
              <a:rPr lang="cs-CZ" sz="2000" dirty="0" err="1" smtClean="0"/>
              <a:t>Currently</a:t>
            </a:r>
            <a:r>
              <a:rPr lang="cs-CZ" sz="2000" dirty="0" smtClean="0"/>
              <a:t> no </a:t>
            </a:r>
            <a:r>
              <a:rPr lang="cs-CZ" sz="2000" dirty="0" err="1" smtClean="0"/>
              <a:t>parliamentary</a:t>
            </a:r>
            <a:r>
              <a:rPr lang="cs-CZ" sz="2000" dirty="0" smtClean="0"/>
              <a:t> </a:t>
            </a:r>
            <a:r>
              <a:rPr lang="cs-CZ" sz="2000" dirty="0" err="1" smtClean="0"/>
              <a:t>debate</a:t>
            </a:r>
            <a:endParaRPr lang="cs-C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Paks</a:t>
            </a:r>
            <a:r>
              <a:rPr lang="en-GB" dirty="0" smtClean="0"/>
              <a:t> II in the parliament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5" name="Picture 4" descr="paks 2 szvazá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492500" cy="2324100"/>
          </a:xfrm>
          <a:prstGeom prst="rect">
            <a:avLst/>
          </a:prstGeom>
        </p:spPr>
      </p:pic>
      <p:pic>
        <p:nvPicPr>
          <p:cNvPr id="6" name="Picture 5" descr="lmp_parlament_paks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20540"/>
            <a:ext cx="4386064" cy="29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6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Previously nuclear energy was seen </a:t>
            </a:r>
            <a:r>
              <a:rPr lang="en-GB" sz="2000" dirty="0" smtClean="0"/>
              <a:t>by the public as </a:t>
            </a:r>
            <a:r>
              <a:rPr lang="en-GB" sz="2000" dirty="0" smtClean="0"/>
              <a:t>a marginal and technical issue</a:t>
            </a:r>
          </a:p>
          <a:p>
            <a:r>
              <a:rPr lang="en-GB" sz="2000" dirty="0" smtClean="0"/>
              <a:t>Putin-</a:t>
            </a:r>
            <a:r>
              <a:rPr lang="en-GB" sz="2000" dirty="0" err="1" smtClean="0"/>
              <a:t>Orbán</a:t>
            </a:r>
            <a:r>
              <a:rPr lang="en-GB" sz="2000" dirty="0" smtClean="0"/>
              <a:t> </a:t>
            </a:r>
            <a:r>
              <a:rPr lang="en-GB" sz="2000" dirty="0" smtClean="0"/>
              <a:t>pact lead to the politicisation </a:t>
            </a:r>
            <a:r>
              <a:rPr lang="en-GB" sz="2000" dirty="0" smtClean="0"/>
              <a:t>of nuclear power</a:t>
            </a:r>
          </a:p>
          <a:p>
            <a:r>
              <a:rPr lang="en-GB" sz="2000" dirty="0" smtClean="0"/>
              <a:t>Concerns more and more concentrate on the </a:t>
            </a:r>
            <a:r>
              <a:rPr lang="en-GB" sz="2000" dirty="0" smtClean="0"/>
              <a:t>waste of money, </a:t>
            </a:r>
            <a:r>
              <a:rPr lang="en-GB" sz="2000" dirty="0"/>
              <a:t>dependence from </a:t>
            </a:r>
            <a:r>
              <a:rPr lang="en-GB" sz="2000" dirty="0" smtClean="0"/>
              <a:t>Russia, and corruption</a:t>
            </a:r>
            <a:r>
              <a:rPr lang="en-GB" sz="2000" dirty="0" smtClean="0"/>
              <a:t> than </a:t>
            </a:r>
            <a:r>
              <a:rPr lang="en-GB" sz="2000" dirty="0" smtClean="0"/>
              <a:t>nuclear risks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opinion and </a:t>
            </a:r>
            <a:r>
              <a:rPr lang="en-GB" dirty="0" err="1" smtClean="0"/>
              <a:t>paks</a:t>
            </a:r>
            <a:r>
              <a:rPr lang="en-GB" dirty="0" smtClean="0"/>
              <a:t> 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5" name="Picture 4" descr="pak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3857481" cy="2966839"/>
          </a:xfrm>
          <a:prstGeom prst="rect">
            <a:avLst/>
          </a:prstGeom>
        </p:spPr>
      </p:pic>
      <p:pic>
        <p:nvPicPr>
          <p:cNvPr id="6" name="Picture 5" descr="150216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4473470" cy="29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b="5942"/>
          <a:stretch>
            <a:fillRect/>
          </a:stretch>
        </p:blipFill>
        <p:spPr>
          <a:xfrm>
            <a:off x="683568" y="3645024"/>
            <a:ext cx="4568674" cy="26871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 communication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6" name="Picture 5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492500" cy="2324100"/>
          </a:xfrm>
          <a:prstGeom prst="rect">
            <a:avLst/>
          </a:prstGeom>
        </p:spPr>
      </p:pic>
      <p:pic>
        <p:nvPicPr>
          <p:cNvPr id="7" name="Picture 6" descr="paksi médiapénze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395579" cy="31550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1124744"/>
            <a:ext cx="40039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latin typeface="Trebuchet MS" pitchFamily="34" charset="0"/>
              </a:rPr>
              <a:t>Sponsored advertisements, especially in pro-government media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latin typeface="Trebuchet MS" pitchFamily="34" charset="0"/>
              </a:rPr>
              <a:t>Public information campaigns locally and nationally (Nuclear Energy Museum, festival truck)</a:t>
            </a:r>
            <a:endParaRPr lang="en-GB" sz="2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3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Several unsuccessful attempts by opposition parties, in particular the green party LMP, and individuals to </a:t>
            </a:r>
            <a:r>
              <a:rPr lang="en-GB" sz="2000" dirty="0"/>
              <a:t>initiate collection of signatures for a referendum on </a:t>
            </a:r>
            <a:r>
              <a:rPr lang="en-GB" sz="2000" dirty="0" err="1"/>
              <a:t>Paks</a:t>
            </a:r>
            <a:r>
              <a:rPr lang="en-GB" sz="2000" dirty="0"/>
              <a:t> II</a:t>
            </a:r>
            <a:endParaRPr lang="en-GB" sz="2000" dirty="0" smtClean="0"/>
          </a:p>
          <a:p>
            <a:r>
              <a:rPr lang="en-GB" sz="2000" dirty="0" smtClean="0"/>
              <a:t>The rulings of the National Election Commission repeatedly referred to the inability to hold referendums on the content of international treaties 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Unsuccessful referendum attempts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BB4E-78E6-684E-B099-29199765DC0C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6" name="Picture 5" descr="205900_puty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6467872" cy="3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8331"/>
      </p:ext>
    </p:extLst>
  </p:cSld>
  <p:clrMapOvr>
    <a:masterClrMapping/>
  </p:clrMapOvr>
</p:sld>
</file>

<file path=ppt/theme/theme1.xml><?xml version="1.0" encoding="utf-8"?>
<a:theme xmlns:a="http://schemas.openxmlformats.org/drawingml/2006/main" name="EK_template_PPT_ENG">
  <a:themeElements>
    <a:clrScheme name="ENERGIAKLUB_szinek">
      <a:dk1>
        <a:sysClr val="windowText" lastClr="000000"/>
      </a:dk1>
      <a:lt1>
        <a:sysClr val="window" lastClr="FFFFFF"/>
      </a:lt1>
      <a:dk2>
        <a:srgbClr val="81CAC9"/>
      </a:dk2>
      <a:lt2>
        <a:srgbClr val="7A93C5"/>
      </a:lt2>
      <a:accent1>
        <a:srgbClr val="00ADDA"/>
      </a:accent1>
      <a:accent2>
        <a:srgbClr val="94C11C"/>
      </a:accent2>
      <a:accent3>
        <a:srgbClr val="E4240E"/>
      </a:accent3>
      <a:accent4>
        <a:srgbClr val="FFD300"/>
      </a:accent4>
      <a:accent5>
        <a:srgbClr val="512383"/>
      </a:accent5>
      <a:accent6>
        <a:srgbClr val="7C003D"/>
      </a:accent6>
      <a:hlink>
        <a:srgbClr val="7A93C5"/>
      </a:hlink>
      <a:folHlink>
        <a:srgbClr val="7C00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EK_template_PPT_ENG.pot</Template>
  <TotalTime>12741</TotalTime>
  <Words>894</Words>
  <Application>Microsoft Macintosh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EK_template_PPT_ENG</vt:lpstr>
      <vt:lpstr>Paks II and public participation</vt:lpstr>
      <vt:lpstr>PowerPoint Presentation</vt:lpstr>
      <vt:lpstr>Contents</vt:lpstr>
      <vt:lpstr>The Paks site</vt:lpstr>
      <vt:lpstr>Paks II overview</vt:lpstr>
      <vt:lpstr>Paks II in the parliament</vt:lpstr>
      <vt:lpstr>Public opinion and paks II</vt:lpstr>
      <vt:lpstr>Government communication</vt:lpstr>
      <vt:lpstr>Unsuccessful referendum attempts</vt:lpstr>
      <vt:lpstr>Paks II freedom of information</vt:lpstr>
      <vt:lpstr>Publicity of the key agreements</vt:lpstr>
      <vt:lpstr>Aarhus convention</vt:lpstr>
      <vt:lpstr>Permitting process in hungary: The environmental licence</vt:lpstr>
      <vt:lpstr>Paks II STATE AID</vt:lpstr>
      <vt:lpstr>More information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Fellegi Dénes</dc:creator>
  <cp:lastModifiedBy>Marton Fabok</cp:lastModifiedBy>
  <cp:revision>49</cp:revision>
  <dcterms:created xsi:type="dcterms:W3CDTF">2016-02-15T10:59:10Z</dcterms:created>
  <dcterms:modified xsi:type="dcterms:W3CDTF">2017-09-19T12:26:46Z</dcterms:modified>
</cp:coreProperties>
</file>