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8" r:id="rId2"/>
    <p:sldId id="267" r:id="rId3"/>
    <p:sldId id="272" r:id="rId4"/>
    <p:sldId id="275" r:id="rId5"/>
    <p:sldId id="277" r:id="rId6"/>
    <p:sldId id="276" r:id="rId7"/>
    <p:sldId id="274" r:id="rId8"/>
    <p:sldId id="273" r:id="rId9"/>
    <p:sldId id="278" r:id="rId10"/>
    <p:sldId id="263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Lucida Sans Unicode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Lucida Sans Unicode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Lucida Sans Unicode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Lucida Sans Unicode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Lucida Sans Unicode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Lucida Sans Unicode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Lucida Sans Unicode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Lucida Sans Unicode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Lucida Sans Unicode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39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59" autoAdjust="0"/>
  </p:normalViewPr>
  <p:slideViewPr>
    <p:cSldViewPr>
      <p:cViewPr>
        <p:scale>
          <a:sx n="100" d="100"/>
          <a:sy n="100" d="100"/>
        </p:scale>
        <p:origin x="-1848" y="-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577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CBC92-BE78-5E48-9BEE-8AB0806C28A6}" type="datetimeFigureOut">
              <a:rPr lang="en-US" smtClean="0"/>
              <a:t>10/09/17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DB9E8-CA17-7940-9B96-D03B8D991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136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2B7446A1-8863-46EC-A1F5-AEBFF67088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4053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www.bankwatch.org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AD23A1-58B7-4B79-8161-71284C7C6D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57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www.bankwatch.org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4DA53-B82A-472E-862B-F49561C8D8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38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www.bankwatch.org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BBFD77-C405-489A-AD9B-4B0ABD7BC7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18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www.bankwatch.org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4E983-C1AD-47DB-8638-427CD7C1DF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50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www.bankwatch.org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49933-9C58-40D6-BE23-63FC20B872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77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www.bankwatch.org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FDE35E-D76A-4620-BE8B-C3533F940F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714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www.bankwatch.org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0858C7-E9F5-4A81-A9CE-AD453C27F1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71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www.bankwatch.org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09CF42-D6BF-4E9D-BDA5-FFF31E9C56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14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www.bankwatch.org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C2A98F-A982-4964-8059-64F379877F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430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www.bankwatch.org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5EDD9-4AE5-4468-B988-A36766DEFF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81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www.bankwatch.org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23D06-9997-46DD-9D49-AA4FA8E400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72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  <a:latin typeface="+mn-lt"/>
                <a:ea typeface="ＭＳ Ｐゴシック" charset="0"/>
              </a:defRPr>
            </a:lvl1pPr>
          </a:lstStyle>
          <a:p>
            <a:pPr>
              <a:defRPr/>
            </a:pPr>
            <a:r>
              <a:rPr lang="sk-SK" smtClean="0"/>
              <a:t>www.bankwatch.org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1"/>
                </a:solidFill>
                <a:latin typeface="+mn-lt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4501FF3C-1C90-46CD-964D-24A585856F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7772400" cy="1470025"/>
          </a:xfrm>
        </p:spPr>
        <p:txBody>
          <a:bodyPr/>
          <a:lstStyle/>
          <a:p>
            <a:pPr algn="l"/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b="1" dirty="0" smtClean="0">
                <a:latin typeface="Bangla MN"/>
                <a:cs typeface="Bangla MN"/>
              </a:rPr>
              <a:t>Publicly funded nuclear </a:t>
            </a:r>
            <a:r>
              <a:rPr lang="en-US" sz="4800" b="1" dirty="0">
                <a:latin typeface="Bangla MN"/>
                <a:cs typeface="Bangla MN"/>
              </a:rPr>
              <a:t>l</a:t>
            </a:r>
            <a:r>
              <a:rPr lang="en-US" sz="4800" b="1" dirty="0" smtClean="0">
                <a:latin typeface="Bangla MN"/>
                <a:cs typeface="Bangla MN"/>
              </a:rPr>
              <a:t>ifetime extensions:</a:t>
            </a:r>
            <a:br>
              <a:rPr lang="en-US" sz="4800" b="1" dirty="0" smtClean="0">
                <a:latin typeface="Bangla MN"/>
                <a:cs typeface="Bangla MN"/>
              </a:rPr>
            </a:br>
            <a:r>
              <a:rPr lang="en-US" sz="3200" b="1" dirty="0" smtClean="0">
                <a:solidFill>
                  <a:srgbClr val="7030A0"/>
                </a:solidFill>
                <a:latin typeface="Bangla MN"/>
                <a:cs typeface="Bangla MN"/>
              </a:rPr>
              <a:t>story of Ukraine</a:t>
            </a:r>
            <a:endParaRPr lang="en-US" sz="3200" dirty="0">
              <a:solidFill>
                <a:srgbClr val="7030A0"/>
              </a:solidFill>
              <a:latin typeface="Bangla MN"/>
              <a:cs typeface="Bangla M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9" y="3645024"/>
            <a:ext cx="6400800" cy="1752600"/>
          </a:xfrm>
        </p:spPr>
        <p:txBody>
          <a:bodyPr/>
          <a:lstStyle/>
          <a:p>
            <a:endParaRPr lang="en-US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l"/>
            <a:endParaRPr lang="en-US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l"/>
            <a:r>
              <a:rPr lang="en-US" sz="2000" dirty="0" smtClean="0">
                <a:solidFill>
                  <a:schemeClr val="tx2"/>
                </a:solidFill>
                <a:latin typeface="Bangla MN"/>
                <a:cs typeface="Bangla MN"/>
              </a:rPr>
              <a:t>Dana </a:t>
            </a:r>
            <a:r>
              <a:rPr lang="en-US" sz="2000" dirty="0" err="1" smtClean="0">
                <a:solidFill>
                  <a:schemeClr val="tx2"/>
                </a:solidFill>
                <a:latin typeface="Bangla MN"/>
                <a:cs typeface="Bangla MN"/>
              </a:rPr>
              <a:t>Mareková</a:t>
            </a:r>
            <a:endParaRPr lang="en-US" sz="2000" dirty="0" smtClean="0">
              <a:solidFill>
                <a:schemeClr val="tx2"/>
              </a:solidFill>
              <a:latin typeface="Bangla MN"/>
              <a:cs typeface="Bangla MN"/>
            </a:endParaRPr>
          </a:p>
          <a:p>
            <a:pPr algn="l"/>
            <a:r>
              <a:rPr lang="en-US" sz="2000" dirty="0">
                <a:latin typeface="Bangla MN"/>
                <a:cs typeface="Bangla MN"/>
              </a:rPr>
              <a:t>St. </a:t>
            </a:r>
            <a:r>
              <a:rPr lang="en-US" sz="2000" dirty="0" err="1">
                <a:latin typeface="Bangla MN"/>
                <a:cs typeface="Bangla MN"/>
              </a:rPr>
              <a:t>Pölten</a:t>
            </a:r>
            <a:r>
              <a:rPr lang="en-US" sz="2000" dirty="0" smtClean="0">
                <a:solidFill>
                  <a:schemeClr val="tx2"/>
                </a:solidFill>
                <a:latin typeface="Bangla MN"/>
                <a:cs typeface="Bangla MN"/>
              </a:rPr>
              <a:t>, </a:t>
            </a:r>
            <a:r>
              <a:rPr lang="en-US" sz="2000" dirty="0" smtClean="0">
                <a:solidFill>
                  <a:schemeClr val="tx2"/>
                </a:solidFill>
                <a:latin typeface="Bangla MN"/>
                <a:cs typeface="Bangla MN"/>
              </a:rPr>
              <a:t>September</a:t>
            </a:r>
            <a:r>
              <a:rPr lang="en-US" sz="2000" dirty="0" smtClean="0">
                <a:solidFill>
                  <a:schemeClr val="tx2"/>
                </a:solidFill>
                <a:latin typeface="Bangla MN"/>
                <a:cs typeface="Bangla MN"/>
              </a:rPr>
              <a:t> 22, </a:t>
            </a:r>
            <a:r>
              <a:rPr lang="en-US" sz="2000" dirty="0" smtClean="0">
                <a:solidFill>
                  <a:schemeClr val="tx2"/>
                </a:solidFill>
                <a:latin typeface="Bangla MN"/>
                <a:cs typeface="Bangla MN"/>
              </a:rPr>
              <a:t>2017 </a:t>
            </a:r>
            <a:endParaRPr lang="en-US" sz="2000" dirty="0">
              <a:solidFill>
                <a:schemeClr val="tx2"/>
              </a:solidFill>
              <a:latin typeface="Bangla MN"/>
              <a:cs typeface="Bangla MN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84213" y="6308725"/>
            <a:ext cx="590391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b="1" dirty="0">
                <a:solidFill>
                  <a:srgbClr val="463971"/>
                </a:solidFill>
                <a:latin typeface="Lucida Sans Unicode" charset="0"/>
                <a:ea typeface="ＭＳ Ｐゴシック" charset="0"/>
              </a:rPr>
              <a:t>www.bankwatch.org</a:t>
            </a:r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308725"/>
            <a:ext cx="163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24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ryna Holovko\Documents\Nuclear issues\London AGM 2012\c1710903197f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09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528" y="548680"/>
            <a:ext cx="8136904" cy="14700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Bangla MN"/>
                <a:ea typeface="+mj-ea"/>
                <a:cs typeface="Bangla MN"/>
              </a:rPr>
              <a:t>Thanks for your attention!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716463" y="3573463"/>
            <a:ext cx="3232150" cy="1849437"/>
          </a:xfrm>
        </p:spPr>
        <p:txBody>
          <a:bodyPr/>
          <a:lstStyle/>
          <a:p>
            <a:pPr algn="r" eaLnBrk="1" hangingPunct="1">
              <a:defRPr/>
            </a:pPr>
            <a:endParaRPr lang="en-US" sz="1400" dirty="0" smtClean="0">
              <a:latin typeface="Lucida Sans Unicode" charset="0"/>
              <a:ea typeface="+mn-ea"/>
            </a:endParaRPr>
          </a:p>
          <a:p>
            <a:pPr algn="r" eaLnBrk="1" hangingPunct="1">
              <a:defRPr/>
            </a:pPr>
            <a:endParaRPr lang="en-US" sz="1400" dirty="0" smtClean="0">
              <a:latin typeface="Lucida Sans Unicode" charset="0"/>
              <a:ea typeface="+mn-ea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84213" y="6308725"/>
            <a:ext cx="590391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b="1" dirty="0">
                <a:solidFill>
                  <a:srgbClr val="463971"/>
                </a:solidFill>
                <a:latin typeface="Lucida Sans Unicode" charset="0"/>
                <a:ea typeface="ＭＳ Ｐゴシック" charset="0"/>
              </a:rPr>
              <a:t>www.bankwatch.org</a:t>
            </a:r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308725"/>
            <a:ext cx="163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55" y="332656"/>
            <a:ext cx="3547865" cy="1512168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463971"/>
                </a:solidFill>
                <a:latin typeface="Bangla MN"/>
                <a:cs typeface="Bangla MN"/>
              </a:rPr>
              <a:t>Story begins: LTEs in Ukraine</a:t>
            </a:r>
            <a:endParaRPr lang="en-US" sz="3200" dirty="0">
              <a:solidFill>
                <a:srgbClr val="463971"/>
              </a:solidFill>
              <a:latin typeface="Bangla MN"/>
              <a:cs typeface="Bangla MN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484784"/>
            <a:ext cx="3625848" cy="5393308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Lucida Sans Unicode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angla MN"/>
                <a:cs typeface="Bangla MN"/>
              </a:rPr>
              <a:t>12 </a:t>
            </a:r>
            <a:r>
              <a:rPr lang="en-US" sz="2400" dirty="0">
                <a:latin typeface="Bangla MN"/>
                <a:cs typeface="Bangla MN"/>
              </a:rPr>
              <a:t>out of 15 nuclear units reaching the end of design lifetime by </a:t>
            </a:r>
            <a:r>
              <a:rPr lang="en-US" sz="2400" dirty="0" smtClean="0">
                <a:latin typeface="Bangla MN"/>
                <a:cs typeface="Bangla MN"/>
              </a:rPr>
              <a:t>2020</a:t>
            </a:r>
            <a:endParaRPr lang="en-US" sz="1300" dirty="0">
              <a:latin typeface="Bangla MN"/>
              <a:ea typeface="+mn-ea"/>
              <a:cs typeface="Bangla M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angla MN"/>
                <a:cs typeface="Bangla MN"/>
              </a:rPr>
              <a:t>6 units got licenses extended for 10-20 years with no consulted EIAs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Bangla MN"/>
                <a:cs typeface="Bangla MN"/>
              </a:rPr>
              <a:t>Euratom</a:t>
            </a:r>
            <a:r>
              <a:rPr lang="en-US" sz="2400" dirty="0" smtClean="0">
                <a:latin typeface="Bangla MN"/>
                <a:cs typeface="Bangla MN"/>
              </a:rPr>
              <a:t> </a:t>
            </a:r>
            <a:r>
              <a:rPr lang="en-US" sz="2400" dirty="0">
                <a:latin typeface="Bangla MN"/>
                <a:cs typeface="Bangla MN"/>
              </a:rPr>
              <a:t>and </a:t>
            </a:r>
            <a:r>
              <a:rPr lang="en-US" sz="2400" dirty="0" smtClean="0">
                <a:latin typeface="Bangla MN"/>
                <a:cs typeface="Bangla MN"/>
              </a:rPr>
              <a:t>EBRD </a:t>
            </a:r>
            <a:r>
              <a:rPr lang="en-US" sz="2400" dirty="0">
                <a:latin typeface="Bangla MN"/>
                <a:cs typeface="Bangla MN"/>
              </a:rPr>
              <a:t>approved loans over EUR 300 million each </a:t>
            </a:r>
            <a:r>
              <a:rPr lang="en-US" sz="2400" dirty="0" smtClean="0">
                <a:latin typeface="Bangla MN"/>
                <a:cs typeface="Bangla MN"/>
              </a:rPr>
              <a:t>for </a:t>
            </a:r>
            <a:r>
              <a:rPr lang="en-US" sz="2400" dirty="0">
                <a:latin typeface="Bangla MN"/>
                <a:cs typeface="Bangla MN"/>
              </a:rPr>
              <a:t>'safety </a:t>
            </a:r>
            <a:r>
              <a:rPr lang="en-US" sz="2400" dirty="0" smtClean="0">
                <a:latin typeface="Bangla MN"/>
                <a:cs typeface="Bangla MN"/>
              </a:rPr>
              <a:t>upgrade’ </a:t>
            </a:r>
            <a:endParaRPr lang="en-US" sz="2400" dirty="0" smtClean="0">
              <a:latin typeface="Bangla MN"/>
              <a:ea typeface="+mn-ea"/>
              <a:cs typeface="Bangla MN"/>
            </a:endParaRPr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2050" name="Picture 2" descr="C:\Users\Iryna Holovko\Desktop\аудит файлов\Organizational\BWN Templates\BWN Templates\Bwnbl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309320"/>
            <a:ext cx="1846181" cy="41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Iryna Holovko\Desktop\аудит файлов\NPP Safety Upgrade\Media work\Ukraine Map upd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5800"/>
            <a:ext cx="5280804" cy="583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779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660066"/>
                </a:solidFill>
                <a:latin typeface="Bangla MN"/>
                <a:cs typeface="Bangla MN"/>
              </a:rPr>
              <a:t>Making powerful listen</a:t>
            </a:r>
            <a:endParaRPr lang="uk-UA" sz="3200" b="1" dirty="0">
              <a:solidFill>
                <a:srgbClr val="660066"/>
              </a:solidFill>
              <a:latin typeface="Bangla MN"/>
              <a:cs typeface="Bangla M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sk-SK" sz="2200" dirty="0" smtClean="0">
                <a:solidFill>
                  <a:srgbClr val="660066"/>
                </a:solidFill>
                <a:latin typeface="Bangla MN"/>
                <a:cs typeface="Bangla MN"/>
              </a:rPr>
              <a:t>GOOD GUYS? BAD GUYS? </a:t>
            </a:r>
            <a:endParaRPr lang="sk-SK" sz="2200" dirty="0" smtClean="0">
              <a:latin typeface="Bangla MN"/>
              <a:cs typeface="Bangla MN"/>
            </a:endParaRPr>
          </a:p>
          <a:p>
            <a:pPr algn="just"/>
            <a:r>
              <a:rPr lang="sk-SK" sz="2200" dirty="0" smtClean="0">
                <a:latin typeface="Bangla MN"/>
                <a:cs typeface="Bangla MN"/>
              </a:rPr>
              <a:t>Ukrainian government</a:t>
            </a:r>
          </a:p>
          <a:p>
            <a:pPr algn="just"/>
            <a:r>
              <a:rPr lang="sk-SK" sz="2200" dirty="0" smtClean="0">
                <a:latin typeface="Bangla MN"/>
                <a:cs typeface="Bangla MN"/>
              </a:rPr>
              <a:t>EBRD, Euroatom/European Commission</a:t>
            </a:r>
          </a:p>
          <a:p>
            <a:pPr algn="just"/>
            <a:r>
              <a:rPr lang="sk-SK" sz="2200" dirty="0" smtClean="0">
                <a:latin typeface="Bangla MN"/>
                <a:cs typeface="Bangla MN"/>
              </a:rPr>
              <a:t>Neighboring governments: Austria + Hungary, Slovakia, Slovenia, Romania</a:t>
            </a:r>
          </a:p>
          <a:p>
            <a:pPr algn="just">
              <a:buAutoNum type="arabicPeriod"/>
            </a:pPr>
            <a:endParaRPr lang="sk-SK" sz="2200" dirty="0">
              <a:latin typeface="Bangla MN"/>
              <a:cs typeface="Bangla MN"/>
            </a:endParaRPr>
          </a:p>
          <a:p>
            <a:pPr marL="0" indent="0" algn="just">
              <a:buNone/>
            </a:pPr>
            <a:r>
              <a:rPr lang="sk-SK" sz="2200" dirty="0" smtClean="0">
                <a:solidFill>
                  <a:srgbClr val="660066"/>
                </a:solidFill>
                <a:latin typeface="Bangla MN"/>
                <a:cs typeface="Bangla MN"/>
              </a:rPr>
              <a:t>IMPORTANT ARGUMENTS </a:t>
            </a:r>
            <a:r>
              <a:rPr lang="mr-IN" sz="2200" dirty="0" smtClean="0">
                <a:solidFill>
                  <a:srgbClr val="660066"/>
                </a:solidFill>
                <a:latin typeface="Bangla MN"/>
                <a:cs typeface="Bangla MN"/>
              </a:rPr>
              <a:t>–</a:t>
            </a:r>
            <a:r>
              <a:rPr lang="sk-SK" sz="2200" dirty="0" smtClean="0">
                <a:solidFill>
                  <a:srgbClr val="660066"/>
                </a:solidFill>
                <a:latin typeface="Bangla MN"/>
                <a:cs typeface="Bangla MN"/>
              </a:rPr>
              <a:t> PLOT OF THE STORY </a:t>
            </a:r>
            <a:endParaRPr lang="sk-SK" sz="2200" dirty="0" smtClean="0">
              <a:latin typeface="Bangla MN"/>
              <a:cs typeface="Bangla MN"/>
            </a:endParaRPr>
          </a:p>
          <a:p>
            <a:pPr marL="0" indent="0" algn="just">
              <a:buNone/>
            </a:pPr>
            <a:r>
              <a:rPr lang="sk-SK" sz="2200" dirty="0" smtClean="0">
                <a:latin typeface="Bangla MN"/>
                <a:cs typeface="Bangla MN"/>
              </a:rPr>
              <a:t>Conditions for European loans to Ukraine require </a:t>
            </a:r>
          </a:p>
          <a:p>
            <a:pPr algn="just"/>
            <a:r>
              <a:rPr lang="sk-SK" sz="2200" dirty="0">
                <a:latin typeface="Bangla MN"/>
                <a:cs typeface="Bangla MN"/>
              </a:rPr>
              <a:t>A</a:t>
            </a:r>
            <a:r>
              <a:rPr lang="sk-SK" sz="2200" dirty="0" smtClean="0">
                <a:latin typeface="Bangla MN"/>
                <a:cs typeface="Bangla MN"/>
              </a:rPr>
              <a:t>dherance to Espoo and Aarhus conventions </a:t>
            </a:r>
          </a:p>
          <a:p>
            <a:pPr algn="just"/>
            <a:r>
              <a:rPr lang="sk-SK" sz="2200" dirty="0" smtClean="0">
                <a:latin typeface="Bangla MN"/>
                <a:cs typeface="Bangla MN"/>
              </a:rPr>
              <a:t>Decommissioning system </a:t>
            </a:r>
          </a:p>
          <a:p>
            <a:pPr marL="0" indent="0" algn="just">
              <a:buNone/>
            </a:pPr>
            <a:endParaRPr lang="uk-UA" sz="2000" dirty="0">
              <a:latin typeface="Bangla MN"/>
              <a:cs typeface="Bangla M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6309320"/>
            <a:ext cx="48965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463971"/>
                </a:solidFill>
                <a:latin typeface="Lucida Sans Unicode" charset="0"/>
                <a:ea typeface="ＭＳ Ｐゴシック" charset="0"/>
              </a:rPr>
              <a:t>www.bankwatch.org</a:t>
            </a:r>
            <a:endParaRPr lang="uk-UA" sz="1400" dirty="0"/>
          </a:p>
        </p:txBody>
      </p:sp>
      <p:pic>
        <p:nvPicPr>
          <p:cNvPr id="6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308725"/>
            <a:ext cx="163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0234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ngla MN"/>
                <a:cs typeface="Bangla MN"/>
              </a:rPr>
              <a:t>Ukrainian government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Bangla MN"/>
              <a:cs typeface="Bangla M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mr-IN" sz="2200" i="1" dirty="0" smtClean="0">
                <a:latin typeface="Bangla MN"/>
                <a:cs typeface="Bangla MN"/>
              </a:rPr>
              <a:t>…</a:t>
            </a:r>
            <a:r>
              <a:rPr lang="en-US" sz="2200" i="1" dirty="0" smtClean="0">
                <a:latin typeface="Bangla MN"/>
                <a:cs typeface="Bangla MN"/>
              </a:rPr>
              <a:t>operation </a:t>
            </a:r>
            <a:r>
              <a:rPr lang="en-US" sz="2200" i="1" dirty="0">
                <a:latin typeface="Bangla MN"/>
                <a:cs typeface="Bangla MN"/>
              </a:rPr>
              <a:t>of nuclear units does not have negative </a:t>
            </a:r>
            <a:r>
              <a:rPr lang="en-US" sz="2200" i="1" dirty="0" smtClean="0">
                <a:latin typeface="Bangla MN"/>
                <a:cs typeface="Bangla MN"/>
              </a:rPr>
              <a:t>impacts</a:t>
            </a:r>
            <a:r>
              <a:rPr lang="mr-IN" sz="2200" i="1" dirty="0" smtClean="0">
                <a:latin typeface="Bangla MN"/>
                <a:cs typeface="Bangla MN"/>
              </a:rPr>
              <a:t>…</a:t>
            </a:r>
            <a:r>
              <a:rPr lang="en-US" sz="2200" i="1" dirty="0" smtClean="0">
                <a:latin typeface="Bangla MN"/>
                <a:cs typeface="Bangla MN"/>
              </a:rPr>
              <a:t>and </a:t>
            </a:r>
            <a:r>
              <a:rPr lang="en-US" sz="2200" i="1" dirty="0">
                <a:latin typeface="Bangla MN"/>
                <a:cs typeface="Bangla MN"/>
              </a:rPr>
              <a:t>there are no parties according to the Espoo </a:t>
            </a:r>
            <a:r>
              <a:rPr lang="en-US" sz="2200" i="1" dirty="0" smtClean="0">
                <a:latin typeface="Bangla MN"/>
                <a:cs typeface="Bangla MN"/>
              </a:rPr>
              <a:t>Convention</a:t>
            </a:r>
            <a:r>
              <a:rPr lang="mr-IN" sz="2200" i="1" dirty="0" smtClean="0">
                <a:latin typeface="Bangla MN"/>
                <a:cs typeface="Bangla MN"/>
              </a:rPr>
              <a:t>…</a:t>
            </a:r>
            <a:endParaRPr lang="sk-SK" sz="2200" i="1" dirty="0" smtClean="0">
              <a:latin typeface="Bangla MN"/>
              <a:cs typeface="Bangla MN"/>
            </a:endParaRPr>
          </a:p>
          <a:p>
            <a:endParaRPr lang="en-US" sz="2200" i="1" dirty="0" smtClean="0">
              <a:latin typeface="Bangla MN"/>
              <a:cs typeface="Bangla MN"/>
            </a:endParaRPr>
          </a:p>
          <a:p>
            <a:r>
              <a:rPr lang="mr-IN" sz="2200" dirty="0" smtClean="0">
                <a:latin typeface="Bangla MN"/>
                <a:cs typeface="Bangla MN"/>
              </a:rPr>
              <a:t>…</a:t>
            </a:r>
            <a:r>
              <a:rPr lang="en-US" sz="2200" dirty="0" smtClean="0">
                <a:latin typeface="Bangla MN"/>
                <a:cs typeface="Bangla MN"/>
              </a:rPr>
              <a:t>the </a:t>
            </a:r>
            <a:r>
              <a:rPr lang="en-US" sz="2200" dirty="0">
                <a:latin typeface="Bangla MN"/>
                <a:cs typeface="Bangla MN"/>
              </a:rPr>
              <a:t>analysis allows to conclude that practically </a:t>
            </a:r>
            <a:r>
              <a:rPr lang="en-US" sz="2200" u="sng" dirty="0">
                <a:latin typeface="Bangla MN"/>
                <a:cs typeface="Bangla MN"/>
              </a:rPr>
              <a:t>no harmful </a:t>
            </a:r>
            <a:r>
              <a:rPr lang="en-US" sz="2200" u="sng" dirty="0" err="1">
                <a:latin typeface="Bangla MN"/>
                <a:cs typeface="Bangla MN"/>
              </a:rPr>
              <a:t>transboundary</a:t>
            </a:r>
            <a:r>
              <a:rPr lang="en-US" sz="2200" u="sng" dirty="0">
                <a:latin typeface="Bangla MN"/>
                <a:cs typeface="Bangla MN"/>
              </a:rPr>
              <a:t> impact is expected </a:t>
            </a:r>
            <a:r>
              <a:rPr lang="en-US" sz="2200" dirty="0">
                <a:latin typeface="Bangla MN"/>
                <a:cs typeface="Bangla MN"/>
              </a:rPr>
              <a:t>from normal operation of </a:t>
            </a:r>
            <a:r>
              <a:rPr lang="en-US" sz="2200" dirty="0" err="1">
                <a:latin typeface="Bangla MN"/>
                <a:cs typeface="Bangla MN"/>
              </a:rPr>
              <a:t>SouthUkraine</a:t>
            </a:r>
            <a:r>
              <a:rPr lang="en-US" sz="2200" dirty="0">
                <a:latin typeface="Bangla MN"/>
                <a:cs typeface="Bangla MN"/>
              </a:rPr>
              <a:t> nuclear power </a:t>
            </a:r>
            <a:r>
              <a:rPr lang="en-US" sz="2200" dirty="0" smtClean="0">
                <a:latin typeface="Bangla MN"/>
                <a:cs typeface="Bangla MN"/>
              </a:rPr>
              <a:t>plant</a:t>
            </a:r>
            <a:r>
              <a:rPr lang="mr-IN" sz="2200" dirty="0" smtClean="0">
                <a:latin typeface="Bangla MN"/>
                <a:cs typeface="Bangla MN"/>
              </a:rPr>
              <a:t>…</a:t>
            </a:r>
            <a:r>
              <a:rPr lang="en-US" sz="2200" dirty="0" smtClean="0">
                <a:latin typeface="Bangla MN"/>
                <a:cs typeface="Bangla MN"/>
              </a:rPr>
              <a:t> </a:t>
            </a:r>
          </a:p>
          <a:p>
            <a:endParaRPr lang="en-US" sz="2200" dirty="0">
              <a:latin typeface="Bangla MN"/>
              <a:cs typeface="Bangla MN"/>
            </a:endParaRPr>
          </a:p>
          <a:p>
            <a:r>
              <a:rPr lang="en-US" sz="2200" i="1" dirty="0">
                <a:latin typeface="Bangla MN"/>
                <a:cs typeface="Bangla MN"/>
              </a:rPr>
              <a:t> </a:t>
            </a:r>
            <a:r>
              <a:rPr lang="mr-IN" sz="2200" i="1" dirty="0" smtClean="0">
                <a:latin typeface="Bangla MN"/>
                <a:cs typeface="Bangla MN"/>
              </a:rPr>
              <a:t>…</a:t>
            </a:r>
            <a:r>
              <a:rPr lang="en-US" sz="2200" i="1" dirty="0">
                <a:latin typeface="Bangla MN"/>
                <a:cs typeface="Bangla MN"/>
              </a:rPr>
              <a:t>notified the </a:t>
            </a:r>
            <a:r>
              <a:rPr lang="en-US" sz="2200" i="1" dirty="0" smtClean="0">
                <a:latin typeface="Bangla MN"/>
                <a:cs typeface="Bangla MN"/>
              </a:rPr>
              <a:t>neighboring governments that </a:t>
            </a:r>
            <a:r>
              <a:rPr lang="en-US" sz="2200" i="1" dirty="0">
                <a:latin typeface="Bangla MN"/>
                <a:cs typeface="Bangla MN"/>
              </a:rPr>
              <a:t>the decision of the 6th Meeting of the Parties relates only to the extension of operation of units 1 and 2 of </a:t>
            </a:r>
            <a:r>
              <a:rPr lang="en-US" sz="2200" i="1" dirty="0" err="1">
                <a:latin typeface="Bangla MN"/>
                <a:cs typeface="Bangla MN"/>
              </a:rPr>
              <a:t>Rivne</a:t>
            </a:r>
            <a:r>
              <a:rPr lang="en-US" sz="2200" i="1" dirty="0">
                <a:latin typeface="Bangla MN"/>
                <a:cs typeface="Bangla MN"/>
              </a:rPr>
              <a:t> NPP and does not cover other operating NNPs of </a:t>
            </a:r>
            <a:r>
              <a:rPr lang="en-US" sz="2200" i="1" dirty="0" smtClean="0">
                <a:latin typeface="Bangla MN"/>
                <a:cs typeface="Bangla MN"/>
              </a:rPr>
              <a:t>Ukraine</a:t>
            </a:r>
            <a:r>
              <a:rPr lang="mr-IN" sz="2200" i="1" dirty="0" smtClean="0">
                <a:latin typeface="Bangla MN"/>
                <a:cs typeface="Bangla MN"/>
              </a:rPr>
              <a:t>…</a:t>
            </a:r>
            <a:r>
              <a:rPr lang="en-US" sz="2200" dirty="0" smtClean="0">
                <a:latin typeface="Bangla MN"/>
                <a:cs typeface="Bangla MN"/>
              </a:rPr>
              <a:t> </a:t>
            </a:r>
            <a:endParaRPr lang="en-US" sz="2200" dirty="0">
              <a:latin typeface="Bangla MN"/>
              <a:cs typeface="Bangla MN"/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910" y="6374655"/>
            <a:ext cx="163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8870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Bangla MN"/>
                <a:cs typeface="Bangla MN"/>
              </a:rPr>
              <a:t>European Commission</a:t>
            </a:r>
            <a:endParaRPr lang="en-US" dirty="0">
              <a:solidFill>
                <a:schemeClr val="accent2"/>
              </a:solidFill>
              <a:latin typeface="Bangla MN"/>
              <a:cs typeface="Bangla M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sz="2000" i="1" dirty="0" smtClean="0">
                <a:latin typeface="Bangla MN"/>
                <a:cs typeface="Bangla MN"/>
              </a:rPr>
              <a:t>…</a:t>
            </a:r>
            <a:r>
              <a:rPr lang="en-US" sz="2000" i="1" dirty="0">
                <a:latin typeface="Bangla MN"/>
                <a:cs typeface="Bangla MN"/>
              </a:rPr>
              <a:t>compliance with </a:t>
            </a:r>
            <a:r>
              <a:rPr lang="en-US" sz="2000" i="1" dirty="0" smtClean="0">
                <a:latin typeface="Bangla MN"/>
                <a:cs typeface="Bangla MN"/>
              </a:rPr>
              <a:t>Espoo and Aarhus </a:t>
            </a:r>
            <a:r>
              <a:rPr lang="en-US" sz="2000" i="1" dirty="0">
                <a:latin typeface="Bangla MN"/>
                <a:cs typeface="Bangla MN"/>
              </a:rPr>
              <a:t>conventions is a precondition for disbursing the </a:t>
            </a:r>
            <a:r>
              <a:rPr lang="en-US" sz="2000" i="1" dirty="0" smtClean="0">
                <a:latin typeface="Bangla MN"/>
                <a:cs typeface="Bangla MN"/>
              </a:rPr>
              <a:t>loan</a:t>
            </a:r>
            <a:r>
              <a:rPr lang="mr-IN" sz="2000" i="1" dirty="0" smtClean="0">
                <a:latin typeface="Bangla MN"/>
                <a:cs typeface="Bangla MN"/>
              </a:rPr>
              <a:t>…</a:t>
            </a:r>
            <a:r>
              <a:rPr lang="en-US" sz="2000" i="1" dirty="0" smtClean="0">
                <a:latin typeface="Bangla MN"/>
                <a:cs typeface="Bangla MN"/>
              </a:rPr>
              <a:t> </a:t>
            </a:r>
          </a:p>
          <a:p>
            <a:pPr lvl="0"/>
            <a:r>
              <a:rPr lang="mr-IN" sz="2000" i="1" dirty="0" smtClean="0">
                <a:latin typeface="Bangla MN"/>
                <a:cs typeface="Bangla MN"/>
              </a:rPr>
              <a:t>…</a:t>
            </a:r>
            <a:r>
              <a:rPr lang="en-US" sz="2000" i="1" dirty="0" smtClean="0">
                <a:latin typeface="Bangla MN"/>
                <a:cs typeface="Bangla MN"/>
              </a:rPr>
              <a:t>Concerning </a:t>
            </a:r>
            <a:r>
              <a:rPr lang="en-US" sz="2000" i="1" dirty="0">
                <a:latin typeface="Bangla MN"/>
                <a:cs typeface="Bangla MN"/>
              </a:rPr>
              <a:t>the international environmental agreements (including Espoo and Aarhus conventions), </a:t>
            </a:r>
            <a:r>
              <a:rPr lang="en-US" sz="2000" i="1" dirty="0" err="1">
                <a:latin typeface="Bangla MN"/>
                <a:cs typeface="Bangla MN"/>
              </a:rPr>
              <a:t>Energoatom</a:t>
            </a:r>
            <a:r>
              <a:rPr lang="en-US" sz="2000" i="1" dirty="0">
                <a:latin typeface="Bangla MN"/>
                <a:cs typeface="Bangla MN"/>
              </a:rPr>
              <a:t> and the Government of Ukraine shall undertake to comply with all environmental and social laws, including those relating to public consultation and/or </a:t>
            </a:r>
            <a:r>
              <a:rPr lang="en-US" sz="2000" i="1" dirty="0" smtClean="0">
                <a:latin typeface="Bangla MN"/>
                <a:cs typeface="Bangla MN"/>
              </a:rPr>
              <a:t>participation</a:t>
            </a:r>
            <a:r>
              <a:rPr lang="mr-IN" sz="2000" i="1" dirty="0" smtClean="0">
                <a:latin typeface="Bangla MN"/>
                <a:cs typeface="Bangla MN"/>
              </a:rPr>
              <a:t>…</a:t>
            </a:r>
            <a:endParaRPr lang="sk-SK" sz="2000" i="1" dirty="0" smtClean="0">
              <a:latin typeface="Bangla MN"/>
              <a:cs typeface="Bangla MN"/>
            </a:endParaRPr>
          </a:p>
          <a:p>
            <a:pPr lvl="0"/>
            <a:r>
              <a:rPr lang="en-US" sz="2000" i="1" dirty="0">
                <a:latin typeface="Bangla MN"/>
                <a:cs typeface="Bangla MN"/>
              </a:rPr>
              <a:t>…. Commission is of the opinion that </a:t>
            </a:r>
            <a:r>
              <a:rPr lang="en-US" sz="2000" i="1" u="sng" dirty="0">
                <a:latin typeface="Bangla MN"/>
                <a:cs typeface="Bangla MN"/>
              </a:rPr>
              <a:t>any decision by Ukraine to extend the life-span of any of its nuclear power plants will require assessments under the conventions</a:t>
            </a:r>
            <a:r>
              <a:rPr lang="en-US" sz="2000" i="1" dirty="0">
                <a:latin typeface="Bangla MN"/>
                <a:cs typeface="Bangla MN"/>
              </a:rPr>
              <a:t> mentioned above (Espoo and Aarhus Conventions) whether or not it involves any physical </a:t>
            </a:r>
            <a:r>
              <a:rPr lang="en-US" sz="2000" i="1" dirty="0" smtClean="0">
                <a:latin typeface="Bangla MN"/>
                <a:cs typeface="Bangla MN"/>
              </a:rPr>
              <a:t>work</a:t>
            </a:r>
            <a:r>
              <a:rPr lang="mr-IN" sz="2000" i="1" dirty="0" smtClean="0">
                <a:latin typeface="Bangla MN"/>
                <a:cs typeface="Bangla MN"/>
              </a:rPr>
              <a:t>…</a:t>
            </a:r>
            <a:r>
              <a:rPr lang="sk-SK" sz="2000" i="1" dirty="0" smtClean="0">
                <a:latin typeface="Bangla MN"/>
                <a:cs typeface="Bangla MN"/>
              </a:rPr>
              <a:t>.</a:t>
            </a:r>
            <a:endParaRPr lang="en-US" sz="2000" i="1" dirty="0">
              <a:latin typeface="Bangla MN"/>
              <a:cs typeface="Bangla M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6334780"/>
            <a:ext cx="2448582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rgbClr val="463971"/>
                </a:solidFill>
                <a:latin typeface="Lucida Sans Unicode" charset="0"/>
                <a:ea typeface="ＭＳ Ｐゴシック" charset="0"/>
              </a:rPr>
              <a:t>www.bankwatch.org</a:t>
            </a:r>
            <a:endParaRPr lang="uk-UA" sz="1800" dirty="0"/>
          </a:p>
          <a:p>
            <a:endParaRPr lang="en-US" dirty="0"/>
          </a:p>
        </p:txBody>
      </p:sp>
      <p:pic>
        <p:nvPicPr>
          <p:cNvPr id="6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309320"/>
            <a:ext cx="163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873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463971"/>
                </a:solidFill>
                <a:latin typeface="Bangla MN"/>
                <a:cs typeface="Bangla MN"/>
              </a:rPr>
              <a:t>Neighbors </a:t>
            </a:r>
            <a:r>
              <a:rPr lang="mr-IN" sz="4000" dirty="0" smtClean="0">
                <a:solidFill>
                  <a:srgbClr val="463971"/>
                </a:solidFill>
                <a:latin typeface="Bangla MN"/>
                <a:cs typeface="Bangla MN"/>
              </a:rPr>
              <a:t>–</a:t>
            </a:r>
            <a:r>
              <a:rPr lang="en-US" sz="4000" dirty="0" smtClean="0">
                <a:solidFill>
                  <a:srgbClr val="463971"/>
                </a:solidFill>
                <a:latin typeface="Bangla MN"/>
                <a:cs typeface="Bangla MN"/>
              </a:rPr>
              <a:t> surprising twists</a:t>
            </a:r>
            <a:endParaRPr lang="en-US" sz="4000" dirty="0">
              <a:solidFill>
                <a:srgbClr val="463971"/>
              </a:solidFill>
              <a:latin typeface="Bangla MN"/>
              <a:cs typeface="Bangla M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Bangla MN"/>
                <a:cs typeface="Bangla MN"/>
              </a:rPr>
              <a:t>Repeated requests to UA government to apply Espoo</a:t>
            </a:r>
          </a:p>
          <a:p>
            <a:endParaRPr lang="en-US" sz="2400" dirty="0" smtClean="0">
              <a:latin typeface="Bangla MN"/>
              <a:cs typeface="Bangla MN"/>
            </a:endParaRPr>
          </a:p>
          <a:p>
            <a:r>
              <a:rPr lang="en-US" sz="2400" dirty="0" smtClean="0">
                <a:latin typeface="Bangla MN"/>
                <a:cs typeface="Bangla MN"/>
              </a:rPr>
              <a:t>Letter to ECIC (</a:t>
            </a:r>
            <a:r>
              <a:rPr lang="en-US" sz="2400" dirty="0" err="1" smtClean="0">
                <a:latin typeface="Bangla MN"/>
                <a:cs typeface="Bangla MN"/>
              </a:rPr>
              <a:t>sept</a:t>
            </a:r>
            <a:r>
              <a:rPr lang="en-US" sz="2400" dirty="0" smtClean="0">
                <a:latin typeface="Bangla MN"/>
                <a:cs typeface="Bangla MN"/>
              </a:rPr>
              <a:t> 2016): calling for recommendations to UA to apply Espoo</a:t>
            </a:r>
          </a:p>
          <a:p>
            <a:endParaRPr lang="en-US" sz="2400" dirty="0" smtClean="0">
              <a:latin typeface="Bangla MN"/>
              <a:cs typeface="Bangla MN"/>
            </a:endParaRPr>
          </a:p>
          <a:p>
            <a:r>
              <a:rPr lang="en-US" sz="2400" dirty="0" smtClean="0">
                <a:latin typeface="Bangla MN"/>
                <a:cs typeface="Bangla MN"/>
              </a:rPr>
              <a:t>In 2017 consultations started</a:t>
            </a:r>
          </a:p>
          <a:p>
            <a:endParaRPr lang="en-US" sz="2400" dirty="0" smtClean="0">
              <a:latin typeface="Bangla MN"/>
              <a:cs typeface="Bangla MN"/>
            </a:endParaRPr>
          </a:p>
          <a:p>
            <a:r>
              <a:rPr lang="en-US" sz="2400" dirty="0" smtClean="0">
                <a:latin typeface="Bangla MN"/>
                <a:cs typeface="Bangla MN"/>
              </a:rPr>
              <a:t>Some governments are part of Espoo WG </a:t>
            </a:r>
            <a:endParaRPr lang="en-US" sz="2400" dirty="0">
              <a:latin typeface="Bangla MN"/>
              <a:cs typeface="Bangla M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63093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>
                <a:solidFill>
                  <a:srgbClr val="463971"/>
                </a:solidFill>
                <a:latin typeface="Lucida Sans Unicode" charset="0"/>
                <a:ea typeface="ＭＳ Ｐゴシック" charset="0"/>
              </a:rPr>
              <a:t>www.bankwatch.org</a:t>
            </a:r>
            <a:endParaRPr lang="uk-UA" sz="1800" dirty="0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308725"/>
            <a:ext cx="163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898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7575D1"/>
                </a:solidFill>
                <a:latin typeface="Bangla MN"/>
                <a:cs typeface="Bangla MN"/>
              </a:rPr>
              <a:t>Back to public funders </a:t>
            </a:r>
            <a:r>
              <a:rPr lang="mr-IN" sz="4000" dirty="0" smtClean="0">
                <a:solidFill>
                  <a:srgbClr val="7575D1"/>
                </a:solidFill>
                <a:latin typeface="Bangla MN"/>
                <a:cs typeface="Bangla MN"/>
              </a:rPr>
              <a:t>–</a:t>
            </a:r>
            <a:r>
              <a:rPr lang="en-US" sz="4000" dirty="0" smtClean="0">
                <a:solidFill>
                  <a:srgbClr val="7575D1"/>
                </a:solidFill>
                <a:latin typeface="Bangla MN"/>
                <a:cs typeface="Bangla MN"/>
              </a:rPr>
              <a:t> also surprising </a:t>
            </a:r>
            <a:r>
              <a:rPr lang="mr-IN" sz="4000" dirty="0" smtClean="0">
                <a:solidFill>
                  <a:srgbClr val="7575D1"/>
                </a:solidFill>
                <a:latin typeface="Bangla MN"/>
                <a:cs typeface="Bangla MN"/>
              </a:rPr>
              <a:t>…</a:t>
            </a:r>
            <a:r>
              <a:rPr lang="en-US" sz="4000" dirty="0" smtClean="0">
                <a:solidFill>
                  <a:srgbClr val="7575D1"/>
                </a:solidFill>
                <a:latin typeface="Bangla MN"/>
                <a:cs typeface="Bangla MN"/>
              </a:rPr>
              <a:t> </a:t>
            </a:r>
            <a:endParaRPr lang="en-US" sz="4000" dirty="0">
              <a:solidFill>
                <a:srgbClr val="7575D1"/>
              </a:solidFill>
              <a:latin typeface="Bangla MN"/>
              <a:cs typeface="Bangla M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en-US" sz="2800" dirty="0" smtClean="0">
                <a:latin typeface="Bangla MN"/>
                <a:cs typeface="Bangla MN"/>
              </a:rPr>
              <a:t>How is Ukraine meeting loan conditions?</a:t>
            </a:r>
          </a:p>
          <a:p>
            <a:pPr marL="0" indent="0">
              <a:buNone/>
            </a:pPr>
            <a:r>
              <a:rPr lang="en-US" sz="2800" dirty="0" smtClean="0">
                <a:latin typeface="Bangla MN"/>
                <a:cs typeface="Bangla MN"/>
              </a:rPr>
              <a:t> </a:t>
            </a:r>
          </a:p>
          <a:p>
            <a:r>
              <a:rPr lang="en-US" sz="2800" dirty="0" smtClean="0">
                <a:latin typeface="Bangla MN"/>
                <a:cs typeface="Bangla MN"/>
              </a:rPr>
              <a:t>Denial of request for access to documents</a:t>
            </a:r>
          </a:p>
          <a:p>
            <a:pPr marL="0" indent="0">
              <a:buNone/>
            </a:pPr>
            <a:endParaRPr lang="en-US" sz="2800" dirty="0" smtClean="0">
              <a:latin typeface="Bangla MN"/>
              <a:cs typeface="Bangla MN"/>
            </a:endParaRPr>
          </a:p>
          <a:p>
            <a:r>
              <a:rPr lang="en-US" sz="2800" dirty="0" smtClean="0">
                <a:latin typeface="Bangla MN"/>
                <a:cs typeface="Bangla MN"/>
              </a:rPr>
              <a:t>Court case</a:t>
            </a:r>
          </a:p>
          <a:p>
            <a:pPr marL="0" indent="0">
              <a:buNone/>
            </a:pPr>
            <a:endParaRPr lang="en-US" sz="2800" dirty="0" smtClean="0">
              <a:latin typeface="Bangla MN"/>
              <a:cs typeface="Bangla MN"/>
            </a:endParaRPr>
          </a:p>
          <a:p>
            <a:r>
              <a:rPr lang="en-US" sz="2800" dirty="0" smtClean="0">
                <a:latin typeface="Bangla MN"/>
                <a:cs typeface="Bangla MN"/>
              </a:rPr>
              <a:t>EU Ombudsman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23731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>
                <a:solidFill>
                  <a:srgbClr val="463971"/>
                </a:solidFill>
                <a:latin typeface="Lucida Sans Unicode" charset="0"/>
                <a:ea typeface="ＭＳ Ｐゴシック" charset="0"/>
              </a:rPr>
              <a:t>www.bankwatch.org</a:t>
            </a:r>
            <a:endParaRPr lang="uk-UA" sz="1800" dirty="0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308725"/>
            <a:ext cx="163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9240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463971"/>
                </a:solidFill>
                <a:latin typeface="Bangla MN"/>
                <a:cs typeface="Bangla MN"/>
              </a:rPr>
              <a:t>Ukraine story today </a:t>
            </a:r>
            <a:endParaRPr lang="uk-UA" sz="3200" b="1" dirty="0">
              <a:solidFill>
                <a:srgbClr val="463971"/>
              </a:solidFill>
              <a:latin typeface="Bangla MN"/>
              <a:cs typeface="Bangla M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US" sz="2200" dirty="0" smtClean="0">
                <a:latin typeface="Bangla MN"/>
                <a:cs typeface="Bangla MN"/>
              </a:rPr>
              <a:t>EIA reports for </a:t>
            </a:r>
            <a:r>
              <a:rPr lang="en-US" sz="2200" dirty="0" err="1" smtClean="0">
                <a:latin typeface="Bangla MN"/>
                <a:cs typeface="Bangla MN"/>
              </a:rPr>
              <a:t>Zaporizhia</a:t>
            </a:r>
            <a:r>
              <a:rPr lang="en-US" sz="2200" dirty="0" smtClean="0">
                <a:latin typeface="Bangla MN"/>
                <a:cs typeface="Bangla MN"/>
              </a:rPr>
              <a:t> and </a:t>
            </a:r>
            <a:r>
              <a:rPr lang="en-US" sz="2200" dirty="0" err="1" smtClean="0">
                <a:latin typeface="Bangla MN"/>
                <a:cs typeface="Bangla MN"/>
              </a:rPr>
              <a:t>SouthUkraine</a:t>
            </a:r>
            <a:r>
              <a:rPr lang="en-US" sz="2200" dirty="0" smtClean="0">
                <a:latin typeface="Bangla MN"/>
                <a:cs typeface="Bangla MN"/>
              </a:rPr>
              <a:t> NPPs – poor </a:t>
            </a:r>
            <a:r>
              <a:rPr lang="en-US" sz="2200" dirty="0" smtClean="0">
                <a:latin typeface="Bangla MN"/>
                <a:cs typeface="Bangla MN"/>
              </a:rPr>
              <a:t>quality</a:t>
            </a:r>
          </a:p>
          <a:p>
            <a:endParaRPr lang="en-US" sz="2200" dirty="0" smtClean="0">
              <a:latin typeface="Bangla MN"/>
              <a:cs typeface="Bangla MN"/>
            </a:endParaRPr>
          </a:p>
          <a:p>
            <a:r>
              <a:rPr lang="en-US" sz="2200" dirty="0">
                <a:latin typeface="Bangla MN"/>
                <a:cs typeface="Bangla MN"/>
              </a:rPr>
              <a:t>S</a:t>
            </a:r>
            <a:r>
              <a:rPr lang="en-US" sz="2200" dirty="0" smtClean="0">
                <a:latin typeface="Bangla MN"/>
                <a:cs typeface="Bangla MN"/>
              </a:rPr>
              <a:t>tart of voluntary </a:t>
            </a:r>
            <a:r>
              <a:rPr lang="en-US" sz="2200" dirty="0" smtClean="0">
                <a:latin typeface="Bangla MN"/>
                <a:cs typeface="Bangla MN"/>
              </a:rPr>
              <a:t>transboundary consultations on ZNPP and SUNPP in </a:t>
            </a:r>
            <a:r>
              <a:rPr lang="en-US" sz="2200" dirty="0" smtClean="0">
                <a:latin typeface="Bangla MN"/>
                <a:cs typeface="Bangla MN"/>
              </a:rPr>
              <a:t>May?</a:t>
            </a:r>
            <a:r>
              <a:rPr lang="en-US" sz="2200" dirty="0" smtClean="0">
                <a:latin typeface="Bangla MN"/>
                <a:cs typeface="Bangla MN"/>
              </a:rPr>
              <a:t> 2017 </a:t>
            </a:r>
            <a:r>
              <a:rPr lang="mr-IN" sz="2200" dirty="0" smtClean="0">
                <a:latin typeface="Bangla MN"/>
                <a:cs typeface="Bangla MN"/>
              </a:rPr>
              <a:t>–</a:t>
            </a:r>
            <a:r>
              <a:rPr lang="en-US" sz="2200" dirty="0" smtClean="0">
                <a:latin typeface="Bangla MN"/>
                <a:cs typeface="Bangla MN"/>
              </a:rPr>
              <a:t> Austria, Slovakia, Hungary, Romania consulting public</a:t>
            </a:r>
            <a:endParaRPr lang="en-US" sz="2200" dirty="0" smtClean="0">
              <a:latin typeface="Bangla MN"/>
              <a:cs typeface="Bangla MN"/>
            </a:endParaRPr>
          </a:p>
          <a:p>
            <a:endParaRPr lang="en-US" sz="2200" dirty="0" smtClean="0">
              <a:latin typeface="Bangla MN"/>
              <a:cs typeface="Bangla MN"/>
            </a:endParaRPr>
          </a:p>
          <a:p>
            <a:r>
              <a:rPr lang="en-US" sz="2200" dirty="0" smtClean="0">
                <a:latin typeface="Bangla MN"/>
                <a:cs typeface="Bangla MN"/>
              </a:rPr>
              <a:t>Consultations </a:t>
            </a:r>
            <a:r>
              <a:rPr lang="en-US" sz="2200" dirty="0" smtClean="0">
                <a:latin typeface="Bangla MN"/>
                <a:cs typeface="Bangla MN"/>
              </a:rPr>
              <a:t>not related to decision-making process for lifetime </a:t>
            </a:r>
            <a:r>
              <a:rPr lang="en-US" sz="2200" dirty="0" smtClean="0">
                <a:latin typeface="Bangla MN"/>
                <a:cs typeface="Bangla MN"/>
              </a:rPr>
              <a:t>extensions</a:t>
            </a:r>
            <a:endParaRPr lang="en-US" sz="2200" dirty="0" smtClean="0">
              <a:latin typeface="Bangla MN"/>
              <a:cs typeface="Bangla MN"/>
            </a:endParaRPr>
          </a:p>
          <a:p>
            <a:endParaRPr lang="en-US" sz="2200" dirty="0" smtClean="0">
              <a:latin typeface="Bangla MN"/>
              <a:cs typeface="Bangla MN"/>
            </a:endParaRPr>
          </a:p>
          <a:p>
            <a:r>
              <a:rPr lang="en-US" sz="2200" dirty="0" smtClean="0">
                <a:latin typeface="Bangla MN"/>
                <a:cs typeface="Bangla MN"/>
              </a:rPr>
              <a:t>Promise </a:t>
            </a:r>
            <a:r>
              <a:rPr lang="en-US" sz="2200" dirty="0" smtClean="0">
                <a:latin typeface="Bangla MN"/>
                <a:cs typeface="Bangla MN"/>
              </a:rPr>
              <a:t>to start negotiations with countries on Rivne 1, 2 – January </a:t>
            </a:r>
            <a:r>
              <a:rPr lang="en-US" sz="2200" dirty="0" smtClean="0">
                <a:latin typeface="Bangla MN"/>
                <a:cs typeface="Bangla MN"/>
              </a:rPr>
              <a:t>2018</a:t>
            </a:r>
            <a:endParaRPr lang="en-US" sz="2200" dirty="0" smtClean="0">
              <a:latin typeface="Bangla MN"/>
              <a:cs typeface="Bangla MN"/>
            </a:endParaRPr>
          </a:p>
          <a:p>
            <a:pPr marL="0" indent="0">
              <a:buNone/>
            </a:pPr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endParaRPr lang="uk-UA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308725"/>
            <a:ext cx="163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95536" y="6308725"/>
            <a:ext cx="4572000" cy="3416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b="1" dirty="0">
                <a:solidFill>
                  <a:srgbClr val="463971"/>
                </a:solidFill>
                <a:latin typeface="Lucida Sans Unicode" charset="0"/>
                <a:ea typeface="ＭＳ Ｐゴシック" charset="0"/>
              </a:rPr>
              <a:t>www.bankwatch.org</a:t>
            </a:r>
          </a:p>
        </p:txBody>
      </p:sp>
    </p:spTree>
    <p:extLst>
      <p:ext uri="{BB962C8B-B14F-4D97-AF65-F5344CB8AC3E}">
        <p14:creationId xmlns:p14="http://schemas.microsoft.com/office/powerpoint/2010/main" val="845536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ngla MN"/>
                <a:cs typeface="Bangla MN"/>
              </a:rPr>
              <a:t>Story is not only about Ukraine</a:t>
            </a:r>
            <a:endParaRPr lang="en-US" sz="3600" dirty="0">
              <a:solidFill>
                <a:schemeClr val="accent2">
                  <a:lumMod val="60000"/>
                  <a:lumOff val="40000"/>
                </a:schemeClr>
              </a:solidFill>
              <a:latin typeface="Bangla MN"/>
              <a:cs typeface="Bangla M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Bangla MN"/>
                <a:cs typeface="Bangla MN"/>
              </a:rPr>
              <a:t>92 reactors heading for LTE across Europe</a:t>
            </a:r>
          </a:p>
          <a:p>
            <a:endParaRPr lang="en-US" sz="2800" dirty="0" smtClean="0">
              <a:latin typeface="Bangla MN"/>
              <a:cs typeface="Bangla MN"/>
            </a:endParaRPr>
          </a:p>
          <a:p>
            <a:r>
              <a:rPr lang="en-US" sz="2800" dirty="0" smtClean="0">
                <a:latin typeface="Bangla MN"/>
                <a:cs typeface="Bangla MN"/>
              </a:rPr>
              <a:t>Espoo and Aarhus undermined, but functional</a:t>
            </a:r>
          </a:p>
          <a:p>
            <a:endParaRPr lang="en-US" sz="2800" dirty="0" smtClean="0">
              <a:latin typeface="Bangla MN"/>
              <a:cs typeface="Bangla MN"/>
            </a:endParaRPr>
          </a:p>
          <a:p>
            <a:pPr marL="0" indent="0">
              <a:buNone/>
            </a:pPr>
            <a:r>
              <a:rPr lang="en-US" sz="2800" b="1" dirty="0" smtClean="0">
                <a:latin typeface="Bangla MN"/>
                <a:cs typeface="Bangla MN"/>
              </a:rPr>
              <a:t>We all have a legal and moral </a:t>
            </a:r>
            <a:r>
              <a:rPr lang="en-US" sz="2800" b="1" dirty="0">
                <a:latin typeface="Bangla MN"/>
                <a:cs typeface="Bangla MN"/>
              </a:rPr>
              <a:t>right </a:t>
            </a:r>
            <a:r>
              <a:rPr lang="en-US" sz="2800" b="1" dirty="0" smtClean="0">
                <a:latin typeface="Bangla MN"/>
                <a:cs typeface="Bangla MN"/>
              </a:rPr>
              <a:t>and an “obligation” to have a say about our nuclear (free) future </a:t>
            </a:r>
            <a:endParaRPr lang="en-US" sz="2800" b="1" dirty="0">
              <a:latin typeface="Bangla MN"/>
              <a:cs typeface="Bangla M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616530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>
                <a:solidFill>
                  <a:srgbClr val="463971"/>
                </a:solidFill>
                <a:latin typeface="Lucida Sans Unicode" charset="0"/>
                <a:ea typeface="ＭＳ Ｐゴシック" charset="0"/>
              </a:rPr>
              <a:t>www.bankwatch.org</a:t>
            </a:r>
            <a:endParaRPr lang="uk-UA" sz="1800" dirty="0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230639"/>
            <a:ext cx="163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411487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BWN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WN presentation 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Lucida Sans Unicode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Lucida Sans Unicode" charset="0"/>
            <a:ea typeface="ＭＳ Ｐゴシック" charset="0"/>
          </a:defRPr>
        </a:defPPr>
      </a:lstStyle>
    </a:lnDef>
  </a:objectDefaults>
  <a:extraClrSchemeLst>
    <a:extraClrScheme>
      <a:clrScheme name="BWN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WN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WN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WN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WN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WN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WN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WN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WN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WN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WN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WN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6444</TotalTime>
  <Words>449</Words>
  <Application>Microsoft Macintosh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Presentation</vt:lpstr>
      <vt:lpstr> Publicly funded nuclear lifetime extensions: story of Ukraine</vt:lpstr>
      <vt:lpstr>Story begins: LTEs in Ukraine</vt:lpstr>
      <vt:lpstr>Making powerful listen</vt:lpstr>
      <vt:lpstr>Ukrainian government</vt:lpstr>
      <vt:lpstr>European Commission</vt:lpstr>
      <vt:lpstr>Neighbors – surprising twists</vt:lpstr>
      <vt:lpstr>Back to public funders – also surprising … </vt:lpstr>
      <vt:lpstr>Ukraine story today </vt:lpstr>
      <vt:lpstr>Story is not only about Ukraine</vt:lpstr>
      <vt:lpstr>Thanks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Iryna Holovko</dc:creator>
  <cp:lastModifiedBy>Dana Marekova</cp:lastModifiedBy>
  <cp:revision>47</cp:revision>
  <dcterms:created xsi:type="dcterms:W3CDTF">2015-07-01T04:56:54Z</dcterms:created>
  <dcterms:modified xsi:type="dcterms:W3CDTF">2017-09-10T20:48:06Z</dcterms:modified>
</cp:coreProperties>
</file>