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6"/>
  </p:notesMasterIdLst>
  <p:handoutMasterIdLst>
    <p:handoutMasterId r:id="rId87"/>
  </p:handoutMasterIdLst>
  <p:sldIdLst>
    <p:sldId id="257" r:id="rId3"/>
    <p:sldId id="507" r:id="rId4"/>
    <p:sldId id="533" r:id="rId5"/>
    <p:sldId id="535" r:id="rId6"/>
    <p:sldId id="435" r:id="rId7"/>
    <p:sldId id="377" r:id="rId8"/>
    <p:sldId id="665" r:id="rId9"/>
    <p:sldId id="666" r:id="rId10"/>
    <p:sldId id="667" r:id="rId11"/>
    <p:sldId id="639" r:id="rId12"/>
    <p:sldId id="640" r:id="rId13"/>
    <p:sldId id="641" r:id="rId14"/>
    <p:sldId id="642" r:id="rId15"/>
    <p:sldId id="643" r:id="rId16"/>
    <p:sldId id="644" r:id="rId17"/>
    <p:sldId id="645" r:id="rId18"/>
    <p:sldId id="646" r:id="rId19"/>
    <p:sldId id="647" r:id="rId20"/>
    <p:sldId id="648" r:id="rId21"/>
    <p:sldId id="649" r:id="rId22"/>
    <p:sldId id="650" r:id="rId23"/>
    <p:sldId id="651" r:id="rId24"/>
    <p:sldId id="652" r:id="rId25"/>
    <p:sldId id="668" r:id="rId26"/>
    <p:sldId id="656" r:id="rId27"/>
    <p:sldId id="658" r:id="rId28"/>
    <p:sldId id="663" r:id="rId29"/>
    <p:sldId id="536" r:id="rId30"/>
    <p:sldId id="537" r:id="rId31"/>
    <p:sldId id="624" r:id="rId32"/>
    <p:sldId id="538" r:id="rId33"/>
    <p:sldId id="542" r:id="rId34"/>
    <p:sldId id="543" r:id="rId35"/>
    <p:sldId id="545" r:id="rId36"/>
    <p:sldId id="547" r:id="rId37"/>
    <p:sldId id="549" r:id="rId38"/>
    <p:sldId id="550" r:id="rId39"/>
    <p:sldId id="552" r:id="rId40"/>
    <p:sldId id="554" r:id="rId41"/>
    <p:sldId id="555" r:id="rId42"/>
    <p:sldId id="625" r:id="rId43"/>
    <p:sldId id="558" r:id="rId44"/>
    <p:sldId id="563" r:id="rId45"/>
    <p:sldId id="564" r:id="rId46"/>
    <p:sldId id="565" r:id="rId47"/>
    <p:sldId id="569" r:id="rId48"/>
    <p:sldId id="571" r:id="rId49"/>
    <p:sldId id="572" r:id="rId50"/>
    <p:sldId id="573" r:id="rId51"/>
    <p:sldId id="574" r:id="rId52"/>
    <p:sldId id="579" r:id="rId53"/>
    <p:sldId id="581" r:id="rId54"/>
    <p:sldId id="582" r:id="rId55"/>
    <p:sldId id="583" r:id="rId56"/>
    <p:sldId id="584" r:id="rId57"/>
    <p:sldId id="585" r:id="rId58"/>
    <p:sldId id="586" r:id="rId59"/>
    <p:sldId id="589" r:id="rId60"/>
    <p:sldId id="590" r:id="rId61"/>
    <p:sldId id="591" r:id="rId62"/>
    <p:sldId id="593" r:id="rId63"/>
    <p:sldId id="628" r:id="rId64"/>
    <p:sldId id="630" r:id="rId65"/>
    <p:sldId id="595" r:id="rId66"/>
    <p:sldId id="596" r:id="rId67"/>
    <p:sldId id="598" r:id="rId68"/>
    <p:sldId id="599" r:id="rId69"/>
    <p:sldId id="601" r:id="rId70"/>
    <p:sldId id="603" r:id="rId71"/>
    <p:sldId id="604" r:id="rId72"/>
    <p:sldId id="605" r:id="rId73"/>
    <p:sldId id="607" r:id="rId74"/>
    <p:sldId id="608" r:id="rId75"/>
    <p:sldId id="636" r:id="rId76"/>
    <p:sldId id="609" r:id="rId77"/>
    <p:sldId id="638" r:id="rId78"/>
    <p:sldId id="611" r:id="rId79"/>
    <p:sldId id="612" r:id="rId80"/>
    <p:sldId id="405" r:id="rId81"/>
    <p:sldId id="428" r:id="rId82"/>
    <p:sldId id="429" r:id="rId83"/>
    <p:sldId id="430" r:id="rId84"/>
    <p:sldId id="43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26262"/>
    <a:srgbClr val="2CA084"/>
    <a:srgbClr val="41CBAA"/>
    <a:srgbClr val="31B596"/>
    <a:srgbClr val="28947A"/>
    <a:srgbClr val="97BF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1" d="100"/>
          <a:sy n="61" d="100"/>
        </p:scale>
        <p:origin x="-84" y="-25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pPr/>
              <a:t>9/15/2017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pPr/>
              <a:t>‹#›</a:t>
            </a:fld>
            <a:endParaRPr lang="en-US"/>
          </a:p>
        </p:txBody>
      </p:sp>
    </p:spTree>
    <p:extLst>
      <p:ext uri="{BB962C8B-B14F-4D97-AF65-F5344CB8AC3E}">
        <p14:creationId xmlns:p14="http://schemas.microsoft.com/office/powerpoint/2010/main" xmlns=""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pPr/>
              <a:t>9/15/2017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pPr/>
              <a:t>‹#›</a:t>
            </a:fld>
            <a:endParaRPr lang="en-US"/>
          </a:p>
        </p:txBody>
      </p:sp>
    </p:spTree>
    <p:extLst>
      <p:ext uri="{BB962C8B-B14F-4D97-AF65-F5344CB8AC3E}">
        <p14:creationId xmlns:p14="http://schemas.microsoft.com/office/powerpoint/2010/main" xmlns=""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xmlns="" val="1488336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315387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smtClean="0"/>
              <a:t>Click to edit </a:t>
            </a:r>
            <a:br>
              <a:rPr lang="en-US" dirty="0" smtClean="0"/>
            </a:br>
            <a:r>
              <a:rPr lang="en-US" dirty="0" smtClean="0"/>
              <a:t>Master title style</a:t>
            </a:r>
            <a:endParaRPr lang="en-US" dirty="0"/>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1908706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pPr/>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1124243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smtClean="0"/>
              <a:t>Click to edit Master title style</a:t>
            </a:r>
            <a:endParaRPr lang="en-US"/>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809182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43100"/>
            <a:ext cx="4572000" cy="42338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43100"/>
            <a:ext cx="4572000" cy="42338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2A7D7-D560-4C43-B6F2-A7996CE5C9B9}"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1290471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2A7D7-D560-4C43-B6F2-A7996CE5C9B9}" type="datetimeFigureOut">
              <a:rPr lang="en-US" smtClean="0"/>
              <a:pPr/>
              <a:t>9/15/2017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38030051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2A7D7-D560-4C43-B6F2-A7996CE5C9B9}" type="datetimeFigureOut">
              <a:rPr lang="en-US" smtClean="0"/>
              <a:pPr/>
              <a:t>9/15/2017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3704429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pPr/>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2660766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pPr/>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408669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316212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9/15/2017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xmlns=""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cpd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romaniacurata.ro/bravo-craiova-civica-petitie-cu-numar-record-de-semnaturi-pentru-declansarea-unui-referendum-local-cine-sunt-cei-care-demonstreaza-ca-cetateanul-roman-nu-este-o-masa-amorf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gds.ro/tag/kozlodui/" TargetMode="External"/><Relationship Id="rId2" Type="http://schemas.openxmlformats.org/officeDocument/2006/relationships/hyperlink" Target="http://www.romaniacurata.ro/bravo-craiova-civica-petitie-cu-numar-record-de-semnaturi-pentru-declansarea-unui-referendum-local-cine-sunt-cei-care-demonstreaza-ca-cetateanul-roman-nu-este-o-masa-amorfa/" TargetMode="External"/><Relationship Id="rId1" Type="http://schemas.openxmlformats.org/officeDocument/2006/relationships/slideLayout" Target="../slideLayouts/slideLayout2.xml"/><Relationship Id="rId5" Type="http://schemas.openxmlformats.org/officeDocument/2006/relationships/hyperlink" Target="http://www.gds.ro/Local/2015-06-04/kozlodui,-bomba-care-poate-arunca-aer-alegerile-locale-din-craiova/" TargetMode="External"/><Relationship Id="rId4" Type="http://schemas.openxmlformats.org/officeDocument/2006/relationships/hyperlink" Target="http://www.gds.ro/Local/2015-01-30/construirea-un-nou-reactor-nuclear-la-kozlodui,-dezbatere-la-universitatea-din-craiov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www.romaniacurata.ro/premiera-se-pregateste-un-referendum-antinuclear-la-craiova-mai-lipsesc-doar-3-000-de-semnaturi/" TargetMode="External"/><Relationship Id="rId3" Type="http://schemas.openxmlformats.org/officeDocument/2006/relationships/hyperlink" Target="http://www.vocea-olteniei.ro/index.php/comunicate/item/5192-dezbatere-public%C4%83-pe-tema-depozitului-de-de%C5%9Feuri-nucleare-de-la-radiana-kozlodui" TargetMode="External"/><Relationship Id="rId7" Type="http://schemas.openxmlformats.org/officeDocument/2006/relationships/hyperlink" Target="http://www.craiovaforum.ro/stiri/cultura-2/este-energia-nucleara-o-energie-curata-si-sigura-pentru-mediu-dezbaterea-gazduita-de-biblioteca-judeteana.html" TargetMode="External"/><Relationship Id="rId2" Type="http://schemas.openxmlformats.org/officeDocument/2006/relationships/hyperlink" Target="http://www.jurnalulolteniei.ro/vizualizare/dezbatere-publica-despre-riscurile-radioactive-de-la-kozlodui-120398" TargetMode="External"/><Relationship Id="rId1" Type="http://schemas.openxmlformats.org/officeDocument/2006/relationships/slideLayout" Target="../slideLayouts/slideLayout2.xml"/><Relationship Id="rId6" Type="http://schemas.openxmlformats.org/officeDocument/2006/relationships/hyperlink" Target="http://www.imaginearomaniei.ro/index.php/comunicate/item/5456-dezbatere-public%C4%83-pe-tema-depozitului-de-de%C5%9Feuri-nucleare-de-la-radiana-kozlodui" TargetMode="External"/><Relationship Id="rId5" Type="http://schemas.openxmlformats.org/officeDocument/2006/relationships/hyperlink" Target="http://www.curierulnational.ro/Actualitate/2015-06-05/Kozlodui,+bomba+care+face+valuri+in+Oltenia" TargetMode="External"/><Relationship Id="rId4" Type="http://schemas.openxmlformats.org/officeDocument/2006/relationships/hyperlink" Target="http://www.lupamea.ro/articol.php?id=27328"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youtube.com/watch?v=AafVyjK-qzs" TargetMode="External"/><Relationship Id="rId3" Type="http://schemas.openxmlformats.org/officeDocument/2006/relationships/hyperlink" Target="http://www.digi24.ro/Media/Emisiuni/Regional/Digi24+Craiova/Vocile+Olteniei/11+05+2015+Depozit+de+deseuri+radioactive+la+granita+Romaniei" TargetMode="External"/><Relationship Id="rId7" Type="http://schemas.openxmlformats.org/officeDocument/2006/relationships/hyperlink" Target="http://alege.tv/emisiuni/audienta-generala/2015/09/24/audienta-generala-63/" TargetMode="External"/><Relationship Id="rId2" Type="http://schemas.openxmlformats.org/officeDocument/2006/relationships/hyperlink" Target="http://www.digi24.ro/Stiri/Digi24/Extern/Europa/Bulgarii+vor+sa+construiasca+un+nou+reactor+nuclear+la+Kozlodui" TargetMode="External"/><Relationship Id="rId1" Type="http://schemas.openxmlformats.org/officeDocument/2006/relationships/slideLayout" Target="../slideLayouts/slideLayout2.xml"/><Relationship Id="rId6" Type="http://schemas.openxmlformats.org/officeDocument/2006/relationships/hyperlink" Target="http://alege.tv/emisiuni/audienta-generala/2015/08/31/audienta-generala-57/" TargetMode="External"/><Relationship Id="rId5" Type="http://schemas.openxmlformats.org/officeDocument/2006/relationships/hyperlink" Target="http://alege.tv/emisiuni/audienta-generala/2015/07/09/audienta-generala-52/" TargetMode="External"/><Relationship Id="rId4" Type="http://schemas.openxmlformats.org/officeDocument/2006/relationships/hyperlink" Target="http://www.digi24.ro/Stiri/Regional/Digi24+Craiova/Stiri/Vor+referendum+pe+tema+Kozlodui+Mai+multe+ONG-uri+au+strans+deja"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gds.ro/Local/2015-07-11/pericolul-nuclear-de-la-kozlodui,-dezbatere-publica-la-craiova/" TargetMode="External"/><Relationship Id="rId7" Type="http://schemas.openxmlformats.org/officeDocument/2006/relationships/hyperlink" Target="http://wwwns.iaea.org/downloads/actionplan/26_Kozloduy%20SALTO%20executive%20summary.pdf" TargetMode="External"/><Relationship Id="rId2" Type="http://schemas.openxmlformats.org/officeDocument/2006/relationships/hyperlink" Target="http://www.ziarelive.ro/stiri/pericol-nuclear-in-spitalele-craiovei.html" TargetMode="External"/><Relationship Id="rId1" Type="http://schemas.openxmlformats.org/officeDocument/2006/relationships/slideLayout" Target="../slideLayouts/slideLayout2.xml"/><Relationship Id="rId6" Type="http://schemas.openxmlformats.org/officeDocument/2006/relationships/hyperlink" Target="http://wwwns.iaea.org/actionplan/missions.asp?mt=SALTO&amp;my=All&amp;cn=All+countries&amp;ms=Completed&amp;func=search&amp;submit.x=9&amp;submit.y=13" TargetMode="External"/><Relationship Id="rId5" Type="http://schemas.openxmlformats.org/officeDocument/2006/relationships/hyperlink" Target="http://www.romaniacurata.ro/bravo-craiova-civica-petitie-cu-numar-record-de-semnaturi-pentru-declansarea-unui-referendum-local-cine-sunt-cei-care-demonstreaza-ca-cetateanul-roman-nu-este-o-masa-amorfa/" TargetMode="External"/><Relationship Id="rId4" Type="http://schemas.openxmlformats.org/officeDocument/2006/relationships/hyperlink" Target="http://www.hotnews.ro/stiri-mediu-20123570-proteste-craiova-fata-construirea-unui-depozit-deseuri-radioactive-kozlodui.htm"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
            </a:r>
            <a:br>
              <a:rPr lang="en-US" sz="44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869853" y="261829"/>
            <a:ext cx="10613935" cy="1566971"/>
          </a:xfrm>
        </p:spPr>
        <p:txBody>
          <a:bodyPr>
            <a:noAutofit/>
          </a:bodyPr>
          <a:lstStyle/>
          <a:p>
            <a:r>
              <a:rPr lang="en-US" b="1" i="1" dirty="0" smtClean="0">
                <a:solidFill>
                  <a:schemeClr val="bg1"/>
                </a:solidFill>
              </a:rPr>
              <a:t>2-nd Conference </a:t>
            </a:r>
          </a:p>
          <a:p>
            <a:r>
              <a:rPr lang="en-US" sz="3200" b="1" i="1" dirty="0" smtClean="0">
                <a:solidFill>
                  <a:schemeClr val="bg1"/>
                </a:solidFill>
              </a:rPr>
              <a:t>CO</a:t>
            </a:r>
            <a:r>
              <a:rPr lang="ro-RO" sz="3200" b="1" i="1" dirty="0" smtClean="0">
                <a:solidFill>
                  <a:schemeClr val="bg1"/>
                </a:solidFill>
              </a:rPr>
              <a:t>ALI</a:t>
            </a:r>
            <a:r>
              <a:rPr lang="en-US" sz="3200" b="1" i="1" dirty="0" smtClean="0">
                <a:solidFill>
                  <a:schemeClr val="bg1"/>
                </a:solidFill>
              </a:rPr>
              <a:t>TION “DANUBE REGION NUCLEAR FREE”</a:t>
            </a:r>
          </a:p>
          <a:p>
            <a:r>
              <a:rPr lang="en-US" b="1" i="1" dirty="0" smtClean="0">
                <a:solidFill>
                  <a:schemeClr val="bg1"/>
                </a:solidFill>
              </a:rPr>
              <a:t>22-nd Sept 2017, </a:t>
            </a:r>
            <a:r>
              <a:rPr lang="en-US" b="1" i="1" dirty="0" err="1" smtClean="0">
                <a:solidFill>
                  <a:schemeClr val="bg1"/>
                </a:solidFill>
              </a:rPr>
              <a:t>St.Poelten</a:t>
            </a:r>
            <a:r>
              <a:rPr lang="en-US" b="1" i="1" dirty="0" smtClean="0">
                <a:solidFill>
                  <a:schemeClr val="bg1"/>
                </a:solidFill>
              </a:rPr>
              <a:t>, AUSTRIA</a:t>
            </a:r>
            <a:endParaRPr lang="en-US" i="1" dirty="0">
              <a:solidFill>
                <a:schemeClr val="bg1"/>
              </a:solidFill>
            </a:endParaRPr>
          </a:p>
          <a:p>
            <a:endParaRPr lang="en-US" b="1" dirty="0">
              <a:solidFill>
                <a:schemeClr val="bg1"/>
              </a:solidFill>
            </a:endParaRPr>
          </a:p>
          <a:p>
            <a:r>
              <a:rPr lang="en-US" sz="3200" b="1" cap="all" dirty="0" smtClean="0">
                <a:solidFill>
                  <a:schemeClr val="bg1"/>
                </a:solidFill>
              </a:rPr>
              <a:t>CONTROVERSY OF THE NEW NUCLEAR PROJECTS AT THE NPP KOZLODUY; INTERNATIONAL COOPERATION  AND PUBLIC PARTICIPATION</a:t>
            </a:r>
          </a:p>
          <a:p>
            <a:pPr>
              <a:lnSpc>
                <a:spcPct val="100000"/>
              </a:lnSpc>
            </a:pPr>
            <a:r>
              <a:rPr lang="en-US" sz="3200" b="1" dirty="0" err="1" smtClean="0">
                <a:solidFill>
                  <a:schemeClr val="bg1"/>
                </a:solidFill>
              </a:rPr>
              <a:t>Adi</a:t>
            </a:r>
            <a:r>
              <a:rPr lang="en-US" sz="3200" b="1" dirty="0" smtClean="0">
                <a:solidFill>
                  <a:schemeClr val="bg1"/>
                </a:solidFill>
              </a:rPr>
              <a:t>-Maria</a:t>
            </a:r>
            <a:r>
              <a:rPr lang="en-US" b="1" dirty="0" smtClean="0">
                <a:solidFill>
                  <a:schemeClr val="bg1"/>
                </a:solidFill>
              </a:rPr>
              <a:t> </a:t>
            </a:r>
            <a:r>
              <a:rPr lang="en-US" sz="3200" b="1" cap="all" dirty="0" err="1" smtClean="0">
                <a:solidFill>
                  <a:schemeClr val="bg1"/>
                </a:solidFill>
              </a:rPr>
              <a:t>Simoiu</a:t>
            </a:r>
            <a:endParaRPr lang="en-US" sz="2400" b="1" i="1" dirty="0" smtClean="0">
              <a:solidFill>
                <a:schemeClr val="bg1"/>
              </a:solidFill>
            </a:endParaRPr>
          </a:p>
          <a:p>
            <a:pPr>
              <a:lnSpc>
                <a:spcPct val="100000"/>
              </a:lnSpc>
              <a:spcBef>
                <a:spcPts val="0"/>
              </a:spcBef>
            </a:pPr>
            <a:r>
              <a:rPr lang="en-US" b="1" i="1" dirty="0" smtClean="0">
                <a:solidFill>
                  <a:schemeClr val="bg1"/>
                </a:solidFill>
              </a:rPr>
              <a:t>President of the Civic Association for Life</a:t>
            </a:r>
          </a:p>
          <a:p>
            <a:pPr>
              <a:lnSpc>
                <a:spcPct val="100000"/>
              </a:lnSpc>
              <a:spcBef>
                <a:spcPts val="0"/>
              </a:spcBef>
            </a:pPr>
            <a:endParaRPr lang="en-US" sz="2400" b="1" i="1" dirty="0" smtClean="0">
              <a:solidFill>
                <a:schemeClr val="bg1"/>
              </a:solidFill>
            </a:endParaRPr>
          </a:p>
          <a:p>
            <a:pPr>
              <a:lnSpc>
                <a:spcPct val="100000"/>
              </a:lnSpc>
              <a:spcBef>
                <a:spcPts val="0"/>
              </a:spcBef>
            </a:pPr>
            <a:endParaRPr lang="en-US" sz="2400" b="1" i="1" dirty="0">
              <a:solidFill>
                <a:schemeClr val="bg1"/>
              </a:solidFill>
            </a:endParaRPr>
          </a:p>
        </p:txBody>
      </p:sp>
      <p:pic>
        <p:nvPicPr>
          <p:cNvPr id="86017" name="Picture 1" descr="asociatia"/>
          <p:cNvPicPr>
            <a:picLocks noChangeAspect="1" noChangeArrowheads="1"/>
          </p:cNvPicPr>
          <p:nvPr/>
        </p:nvPicPr>
        <p:blipFill>
          <a:blip r:embed="rId2" cstate="print"/>
          <a:srcRect/>
          <a:stretch>
            <a:fillRect/>
          </a:stretch>
        </p:blipFill>
        <p:spPr bwMode="auto">
          <a:xfrm>
            <a:off x="4680488" y="5145437"/>
            <a:ext cx="3440623" cy="1394849"/>
          </a:xfrm>
          <a:prstGeom prst="rect">
            <a:avLst/>
          </a:prstGeom>
          <a:noFill/>
          <a:ln w="9525">
            <a:noFill/>
            <a:miter lim="800000"/>
            <a:headEnd/>
            <a:tailEnd/>
          </a:ln>
        </p:spPr>
      </p:pic>
    </p:spTree>
    <p:extLst>
      <p:ext uri="{BB962C8B-B14F-4D97-AF65-F5344CB8AC3E}">
        <p14:creationId xmlns:p14="http://schemas.microsoft.com/office/powerpoint/2010/main" xmlns="" val="3203695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cap="all" dirty="0" smtClean="0"/>
              <a:t>NPP </a:t>
            </a:r>
            <a:r>
              <a:rPr lang="en-US" sz="3200" b="1" cap="all" dirty="0" err="1" smtClean="0"/>
              <a:t>Kozloduy</a:t>
            </a:r>
            <a:r>
              <a:rPr lang="en-US" sz="3200" b="1" cap="all" dirty="0" smtClean="0"/>
              <a:t> new projects</a:t>
            </a:r>
            <a:endParaRPr lang="en-US" sz="3200" b="1" cap="all" dirty="0"/>
          </a:p>
        </p:txBody>
      </p:sp>
      <p:sp>
        <p:nvSpPr>
          <p:cNvPr id="3" name="Content Placeholder 2"/>
          <p:cNvSpPr>
            <a:spLocks noGrp="1"/>
          </p:cNvSpPr>
          <p:nvPr>
            <p:ph idx="1"/>
          </p:nvPr>
        </p:nvSpPr>
        <p:spPr/>
        <p:txBody>
          <a:bodyPr>
            <a:normAutofit/>
          </a:bodyPr>
          <a:lstStyle/>
          <a:p>
            <a:r>
              <a:rPr lang="en-US" sz="2800" b="1" dirty="0" smtClean="0"/>
              <a:t>Construction </a:t>
            </a:r>
            <a:r>
              <a:rPr lang="en-US" sz="2800" b="1" dirty="0" smtClean="0"/>
              <a:t>of the 7-th unit of 1200MW </a:t>
            </a:r>
            <a:endParaRPr lang="en-US" sz="2800" b="1" dirty="0" smtClean="0"/>
          </a:p>
          <a:p>
            <a:pPr lvl="1"/>
            <a:r>
              <a:rPr lang="en-US" sz="2600" dirty="0" err="1" smtClean="0"/>
              <a:t>Atomnost</a:t>
            </a:r>
            <a:r>
              <a:rPr lang="en-US" sz="2600" dirty="0" smtClean="0"/>
              <a:t>, RF or</a:t>
            </a:r>
          </a:p>
          <a:p>
            <a:pPr lvl="1"/>
            <a:r>
              <a:rPr lang="en-US" sz="2600" dirty="0" smtClean="0"/>
              <a:t>Westinghouse, USA</a:t>
            </a:r>
            <a:endParaRPr lang="en-US" sz="2600" dirty="0" smtClean="0"/>
          </a:p>
          <a:p>
            <a:r>
              <a:rPr lang="en-US" sz="2800" b="1" dirty="0" smtClean="0"/>
              <a:t>Lifetime </a:t>
            </a:r>
            <a:r>
              <a:rPr lang="en-US" sz="2800" b="1" dirty="0" smtClean="0"/>
              <a:t>extension </a:t>
            </a:r>
            <a:r>
              <a:rPr lang="en-US" sz="2800" b="1" dirty="0" smtClean="0"/>
              <a:t>of reactors 5 and </a:t>
            </a:r>
            <a:r>
              <a:rPr lang="en-US" sz="2800" b="1" dirty="0" smtClean="0"/>
              <a:t>6 with 30 years</a:t>
            </a:r>
            <a:endParaRPr lang="en-US" sz="2800" b="1" dirty="0" smtClean="0"/>
          </a:p>
          <a:p>
            <a:r>
              <a:rPr lang="en-US" sz="2800" b="1" dirty="0" smtClean="0"/>
              <a:t>Nuclear waste repository </a:t>
            </a:r>
            <a:r>
              <a:rPr lang="en-US" sz="2800" dirty="0" smtClean="0"/>
              <a:t>-</a:t>
            </a:r>
            <a:r>
              <a:rPr lang="ro-RO" sz="2800" dirty="0" smtClean="0"/>
              <a:t> </a:t>
            </a:r>
            <a:r>
              <a:rPr lang="ro-RO" sz="2800" dirty="0" err="1" smtClean="0"/>
              <a:t>low</a:t>
            </a:r>
            <a:r>
              <a:rPr lang="ro-RO" sz="2800" dirty="0" smtClean="0"/>
              <a:t> </a:t>
            </a:r>
            <a:r>
              <a:rPr lang="ro-RO" sz="2800" dirty="0" err="1" smtClean="0"/>
              <a:t>and</a:t>
            </a:r>
            <a:r>
              <a:rPr lang="ro-RO" sz="2800" dirty="0" smtClean="0"/>
              <a:t> medium </a:t>
            </a:r>
            <a:r>
              <a:rPr lang="ro-RO" sz="2800" dirty="0" err="1" smtClean="0"/>
              <a:t>level</a:t>
            </a:r>
            <a:r>
              <a:rPr lang="ro-RO" sz="2800" dirty="0" smtClean="0"/>
              <a:t> </a:t>
            </a:r>
            <a:r>
              <a:rPr lang="en-US" sz="2800" dirty="0" smtClean="0"/>
              <a:t>( 350,000 tones ) </a:t>
            </a:r>
            <a:r>
              <a:rPr lang="en-US" sz="2800" dirty="0" smtClean="0"/>
              <a:t>at </a:t>
            </a:r>
            <a:r>
              <a:rPr lang="en-US" sz="2800" dirty="0" err="1" smtClean="0"/>
              <a:t>Radiana</a:t>
            </a:r>
            <a:r>
              <a:rPr lang="en-US" sz="2800" dirty="0" smtClean="0"/>
              <a:t> </a:t>
            </a:r>
            <a:r>
              <a:rPr lang="en-US" sz="2800" dirty="0" smtClean="0"/>
              <a:t>(4 </a:t>
            </a:r>
            <a:r>
              <a:rPr lang="en-US" sz="2800" dirty="0" smtClean="0"/>
              <a:t>km from the Danube </a:t>
            </a:r>
            <a:r>
              <a:rPr lang="en-US" sz="2800" dirty="0" smtClean="0"/>
              <a:t>river), </a:t>
            </a:r>
            <a:r>
              <a:rPr lang="en-US" sz="2800" dirty="0" err="1" smtClean="0"/>
              <a:t>Kozloduy</a:t>
            </a:r>
            <a:r>
              <a:rPr lang="en-US" sz="2800" dirty="0" smtClean="0"/>
              <a:t>.</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49" y="294468"/>
            <a:ext cx="11499743" cy="1146874"/>
          </a:xfrm>
        </p:spPr>
        <p:txBody>
          <a:bodyPr>
            <a:normAutofit fontScale="90000"/>
          </a:bodyPr>
          <a:lstStyle/>
          <a:p>
            <a:r>
              <a:rPr lang="en-US" b="1" cap="all" dirty="0" smtClean="0"/>
              <a:t/>
            </a:r>
            <a:br>
              <a:rPr lang="en-US" b="1" cap="all" dirty="0" smtClean="0"/>
            </a:br>
            <a:r>
              <a:rPr lang="en-US" b="1" cap="all" dirty="0" smtClean="0"/>
              <a:t/>
            </a:r>
            <a:br>
              <a:rPr lang="en-US" b="1" cap="all" dirty="0" smtClean="0"/>
            </a:br>
            <a:r>
              <a:rPr lang="en-US" b="1" cap="all" dirty="0" smtClean="0"/>
              <a:t/>
            </a:r>
            <a:br>
              <a:rPr lang="en-US" b="1" cap="all" dirty="0" smtClean="0"/>
            </a:br>
            <a:r>
              <a:rPr lang="en-US" b="1" cap="all" dirty="0" smtClean="0"/>
              <a:t/>
            </a:r>
            <a:br>
              <a:rPr lang="en-US" b="1" cap="all" dirty="0" smtClean="0"/>
            </a:br>
            <a:r>
              <a:rPr lang="en-US" b="1" cap="all" dirty="0" smtClean="0"/>
              <a:t/>
            </a:r>
            <a:br>
              <a:rPr lang="en-US" b="1" cap="all" dirty="0" smtClean="0"/>
            </a:br>
            <a:r>
              <a:rPr lang="en-US" b="1" cap="all" dirty="0" smtClean="0"/>
              <a:t/>
            </a:r>
            <a:br>
              <a:rPr lang="en-US" b="1" cap="all" dirty="0" smtClean="0"/>
            </a:br>
            <a:r>
              <a:rPr lang="en-US" b="1" cap="all" dirty="0" smtClean="0"/>
              <a:t>Projects controversies</a:t>
            </a:r>
            <a:br>
              <a:rPr lang="en-US" b="1" cap="all" dirty="0" smtClean="0"/>
            </a:br>
            <a:endParaRPr lang="en-US" b="1" dirty="0"/>
          </a:p>
        </p:txBody>
      </p:sp>
      <p:sp>
        <p:nvSpPr>
          <p:cNvPr id="3" name="Content Placeholder 2"/>
          <p:cNvSpPr>
            <a:spLocks noGrp="1"/>
          </p:cNvSpPr>
          <p:nvPr>
            <p:ph idx="1"/>
          </p:nvPr>
        </p:nvSpPr>
        <p:spPr>
          <a:xfrm>
            <a:off x="433953" y="1332854"/>
            <a:ext cx="11391254" cy="5145438"/>
          </a:xfrm>
        </p:spPr>
        <p:txBody>
          <a:bodyPr>
            <a:normAutofit fontScale="77500" lnSpcReduction="20000"/>
          </a:bodyPr>
          <a:lstStyle/>
          <a:p>
            <a:pPr>
              <a:lnSpc>
                <a:spcPct val="100000"/>
              </a:lnSpc>
              <a:buNone/>
            </a:pPr>
            <a:r>
              <a:rPr lang="en-US" sz="3000" b="1" dirty="0" smtClean="0">
                <a:cs typeface="Tahoma" pitchFamily="34" charset="0"/>
              </a:rPr>
              <a:t> </a:t>
            </a:r>
            <a:r>
              <a:rPr lang="en-US" sz="3600" b="1" dirty="0" smtClean="0"/>
              <a:t>Documentation </a:t>
            </a:r>
            <a:r>
              <a:rPr lang="en-US" sz="3600" b="1" dirty="0" smtClean="0"/>
              <a:t>of controversy of the </a:t>
            </a:r>
            <a:r>
              <a:rPr lang="en-US" sz="3600" b="1" dirty="0" smtClean="0"/>
              <a:t>NPP </a:t>
            </a:r>
            <a:r>
              <a:rPr lang="en-US" sz="3600" b="1" dirty="0" err="1" smtClean="0"/>
              <a:t>Kozloduy</a:t>
            </a:r>
            <a:r>
              <a:rPr lang="en-US" sz="3600" b="1" dirty="0" smtClean="0"/>
              <a:t> nuclear projects</a:t>
            </a:r>
            <a:endParaRPr lang="en-US" sz="3200" b="1" dirty="0" smtClean="0"/>
          </a:p>
          <a:p>
            <a:pPr>
              <a:lnSpc>
                <a:spcPct val="100000"/>
              </a:lnSpc>
              <a:buNone/>
            </a:pPr>
            <a:r>
              <a:rPr lang="en-US" sz="3200" b="1" dirty="0" smtClean="0">
                <a:cs typeface="Tahoma" pitchFamily="34" charset="0"/>
              </a:rPr>
              <a:t> </a:t>
            </a:r>
            <a:r>
              <a:rPr lang="en-US" sz="3200" b="1" dirty="0" smtClean="0">
                <a:cs typeface="Tahoma" pitchFamily="34" charset="0"/>
              </a:rPr>
              <a:t>  </a:t>
            </a:r>
            <a:r>
              <a:rPr lang="en-US" sz="3600" dirty="0" smtClean="0">
                <a:cs typeface="Tahoma" pitchFamily="34" charset="0"/>
              </a:rPr>
              <a:t>1. Presentations of the projects during the official public debates in Romania ( 2011-201description of the projects presented on the </a:t>
            </a:r>
            <a:r>
              <a:rPr lang="en-US" sz="3600" i="1" dirty="0" smtClean="0">
                <a:cs typeface="Tahoma" pitchFamily="34" charset="0"/>
              </a:rPr>
              <a:t>Romanian Ministry of environment website. </a:t>
            </a:r>
          </a:p>
          <a:p>
            <a:pPr>
              <a:lnSpc>
                <a:spcPct val="100000"/>
              </a:lnSpc>
              <a:buNone/>
            </a:pPr>
            <a:r>
              <a:rPr lang="en-US" sz="2600" dirty="0" smtClean="0">
                <a:cs typeface="Tahoma" pitchFamily="34" charset="0"/>
              </a:rPr>
              <a:t>     </a:t>
            </a:r>
            <a:r>
              <a:rPr lang="en-US" sz="3600" dirty="0" smtClean="0">
                <a:cs typeface="Tahoma" pitchFamily="34" charset="0"/>
              </a:rPr>
              <a:t>2. Report </a:t>
            </a:r>
            <a:r>
              <a:rPr lang="en-US" sz="3600" dirty="0" smtClean="0">
                <a:cs typeface="Tahoma" pitchFamily="34" charset="0"/>
              </a:rPr>
              <a:t>of the Investment </a:t>
            </a:r>
            <a:r>
              <a:rPr lang="en-US" sz="3600" dirty="0" smtClean="0">
                <a:cs typeface="Tahoma" pitchFamily="34" charset="0"/>
              </a:rPr>
              <a:t>Proposal “Construction of a new unit of latest generation at NPP </a:t>
            </a:r>
            <a:r>
              <a:rPr lang="en-US" sz="3600" dirty="0" err="1" smtClean="0">
                <a:cs typeface="Tahoma" pitchFamily="34" charset="0"/>
              </a:rPr>
              <a:t>K</a:t>
            </a:r>
            <a:r>
              <a:rPr lang="en-US" sz="3600" dirty="0" err="1" smtClean="0">
                <a:cs typeface="Tahoma" pitchFamily="34" charset="0"/>
              </a:rPr>
              <a:t>ozloduy</a:t>
            </a:r>
            <a:r>
              <a:rPr lang="en-US" sz="3600" dirty="0" smtClean="0">
                <a:cs typeface="Tahoma" pitchFamily="34" charset="0"/>
              </a:rPr>
              <a:t>”, </a:t>
            </a:r>
            <a:r>
              <a:rPr lang="ro-RO" sz="3600" dirty="0" err="1" smtClean="0">
                <a:cs typeface="Tahoma" pitchFamily="34" charset="0"/>
              </a:rPr>
              <a:t>ordered</a:t>
            </a:r>
            <a:r>
              <a:rPr lang="ro-RO" sz="3600" dirty="0" smtClean="0">
                <a:cs typeface="Tahoma" pitchFamily="34" charset="0"/>
              </a:rPr>
              <a:t> </a:t>
            </a:r>
            <a:r>
              <a:rPr lang="ro-RO" sz="3600" dirty="0" err="1" smtClean="0">
                <a:cs typeface="Tahoma" pitchFamily="34" charset="0"/>
              </a:rPr>
              <a:t>by</a:t>
            </a:r>
            <a:r>
              <a:rPr lang="ro-RO" sz="3600" dirty="0" smtClean="0">
                <a:cs typeface="Tahoma" pitchFamily="34" charset="0"/>
              </a:rPr>
              <a:t> Federal</a:t>
            </a:r>
            <a:r>
              <a:rPr lang="en-US" sz="3600" dirty="0" smtClean="0">
                <a:cs typeface="Tahoma" pitchFamily="34" charset="0"/>
              </a:rPr>
              <a:t> Ministry</a:t>
            </a:r>
            <a:r>
              <a:rPr lang="ro-RO" sz="3600" dirty="0" smtClean="0">
                <a:cs typeface="Tahoma" pitchFamily="34" charset="0"/>
              </a:rPr>
              <a:t> </a:t>
            </a:r>
            <a:r>
              <a:rPr lang="en-US" sz="3600" dirty="0" smtClean="0">
                <a:cs typeface="Tahoma" pitchFamily="34" charset="0"/>
              </a:rPr>
              <a:t>of Agriculture, </a:t>
            </a:r>
            <a:r>
              <a:rPr lang="ro-RO" sz="3600" dirty="0" err="1" smtClean="0">
                <a:cs typeface="Tahoma" pitchFamily="34" charset="0"/>
              </a:rPr>
              <a:t>Forestr</a:t>
            </a:r>
            <a:r>
              <a:rPr lang="en-US" sz="3600" dirty="0" smtClean="0">
                <a:cs typeface="Tahoma" pitchFamily="34" charset="0"/>
              </a:rPr>
              <a:t>y, </a:t>
            </a:r>
            <a:r>
              <a:rPr lang="ro-RO" sz="3600" dirty="0" smtClean="0">
                <a:cs typeface="Tahoma" pitchFamily="34" charset="0"/>
              </a:rPr>
              <a:t> </a:t>
            </a:r>
            <a:r>
              <a:rPr lang="en-US" sz="3600" dirty="0" smtClean="0">
                <a:cs typeface="Tahoma" pitchFamily="34" charset="0"/>
              </a:rPr>
              <a:t>Environment and Water </a:t>
            </a:r>
            <a:r>
              <a:rPr lang="ro-RO" sz="3600" dirty="0" smtClean="0">
                <a:cs typeface="Tahoma" pitchFamily="34" charset="0"/>
              </a:rPr>
              <a:t> </a:t>
            </a:r>
            <a:r>
              <a:rPr lang="ro-RO" sz="3600" dirty="0" smtClean="0">
                <a:cs typeface="Tahoma" pitchFamily="34" charset="0"/>
              </a:rPr>
              <a:t>Management</a:t>
            </a:r>
            <a:r>
              <a:rPr lang="en-US" sz="3600" dirty="0" smtClean="0">
                <a:cs typeface="Tahoma" pitchFamily="34" charset="0"/>
              </a:rPr>
              <a:t>, Austria</a:t>
            </a:r>
            <a:endParaRPr lang="en-US" sz="3600" dirty="0" smtClean="0"/>
          </a:p>
          <a:p>
            <a:pPr>
              <a:buNone/>
            </a:pPr>
            <a:r>
              <a:rPr lang="en-US" sz="3600" dirty="0" smtClean="0"/>
              <a:t>   </a:t>
            </a:r>
            <a:r>
              <a:rPr lang="en-US" sz="3600" i="1" dirty="0" smtClean="0"/>
              <a:t>by </a:t>
            </a:r>
            <a:r>
              <a:rPr lang="ro-RO" sz="3600" i="1" dirty="0" smtClean="0"/>
              <a:t>A</a:t>
            </a:r>
            <a:r>
              <a:rPr lang="ro-RO" sz="3600" i="1" dirty="0" smtClean="0"/>
              <a:t>. </a:t>
            </a:r>
            <a:r>
              <a:rPr lang="ro-RO" sz="3600" i="1" dirty="0" err="1" smtClean="0"/>
              <a:t>Wal</a:t>
            </a:r>
            <a:r>
              <a:rPr lang="en-US" sz="3600" i="1" dirty="0" smtClean="0"/>
              <a:t>l</a:t>
            </a:r>
            <a:r>
              <a:rPr lang="ro-RO" sz="3600" i="1" dirty="0" err="1" smtClean="0"/>
              <a:t>ner</a:t>
            </a:r>
            <a:r>
              <a:rPr lang="en-US" sz="3600" i="1" dirty="0" smtClean="0"/>
              <a:t>, H. Hirsch, O. Becker, A.Y. </a:t>
            </a:r>
            <a:r>
              <a:rPr lang="en-US" sz="3600" i="1" dirty="0" err="1" smtClean="0"/>
              <a:t>Indradiningrat</a:t>
            </a:r>
            <a:r>
              <a:rPr lang="en-US" sz="2600" i="1" dirty="0" smtClean="0"/>
              <a:t>, </a:t>
            </a:r>
            <a:r>
              <a:rPr lang="en-US" sz="3600" i="1" dirty="0" smtClean="0"/>
              <a:t>M. </a:t>
            </a:r>
            <a:r>
              <a:rPr lang="en-US" sz="3600" i="1" dirty="0" err="1" smtClean="0"/>
              <a:t>Brettner</a:t>
            </a:r>
            <a:endParaRPr lang="en-US" sz="3600" i="1" dirty="0" smtClean="0"/>
          </a:p>
          <a:p>
            <a:pPr>
              <a:lnSpc>
                <a:spcPct val="120000"/>
              </a:lnSpc>
              <a:buNone/>
            </a:pPr>
            <a:r>
              <a:rPr lang="en-US" sz="3600" dirty="0" smtClean="0"/>
              <a:t>   3. “A </a:t>
            </a:r>
            <a:r>
              <a:rPr lang="en-US" sz="3600" dirty="0" smtClean="0"/>
              <a:t>third NPP - in through the back </a:t>
            </a:r>
            <a:r>
              <a:rPr lang="en-US" sz="3600" dirty="0" smtClean="0"/>
              <a:t>door, </a:t>
            </a:r>
            <a:r>
              <a:rPr lang="en-US" sz="3600" dirty="0" smtClean="0"/>
              <a:t>Costs and benefits of the construction of unit 7 in NPP </a:t>
            </a:r>
            <a:r>
              <a:rPr lang="en-US" sz="3600" dirty="0" err="1" smtClean="0"/>
              <a:t>Kozlodui</a:t>
            </a:r>
            <a:r>
              <a:rPr lang="en-US" sz="3600" dirty="0" smtClean="0"/>
              <a:t>”  </a:t>
            </a:r>
          </a:p>
          <a:p>
            <a:pPr>
              <a:buNone/>
            </a:pPr>
            <a:r>
              <a:rPr lang="en-US" sz="3600" i="1" dirty="0" smtClean="0"/>
              <a:t> </a:t>
            </a:r>
            <a:r>
              <a:rPr lang="en-US" sz="3600" i="1" dirty="0" smtClean="0"/>
              <a:t>  by </a:t>
            </a:r>
            <a:r>
              <a:rPr lang="en-US" sz="3600" i="1" dirty="0" err="1" smtClean="0"/>
              <a:t>Petko</a:t>
            </a:r>
            <a:r>
              <a:rPr lang="en-US" sz="3600" i="1" dirty="0" smtClean="0"/>
              <a:t> </a:t>
            </a:r>
            <a:r>
              <a:rPr lang="en-US" sz="3600" i="1" dirty="0" err="1" smtClean="0"/>
              <a:t>Kovachev</a:t>
            </a:r>
            <a:r>
              <a:rPr lang="en-US" sz="3600" i="1" dirty="0" smtClean="0"/>
              <a:t>, Bulgaria, </a:t>
            </a:r>
            <a:r>
              <a:rPr lang="en-US" sz="3600" i="1" dirty="0" smtClean="0"/>
              <a:t>Green Policy Institute</a:t>
            </a:r>
          </a:p>
          <a:p>
            <a:pPr>
              <a:buNone/>
            </a:pPr>
            <a:endParaRPr lang="en-US" sz="2800" b="1" dirty="0" smtClean="0"/>
          </a:p>
          <a:p>
            <a:pPr>
              <a:buNone/>
            </a:pPr>
            <a:endParaRPr lang="en-US" b="1"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383" y="1177872"/>
            <a:ext cx="10507851" cy="4622369"/>
          </a:xfrm>
        </p:spPr>
        <p:txBody>
          <a:bodyPr>
            <a:normAutofit/>
          </a:bodyPr>
          <a:lstStyle/>
          <a:p>
            <a:pPr>
              <a:buNone/>
            </a:pPr>
            <a:r>
              <a:rPr lang="en-US" sz="2800" dirty="0" smtClean="0"/>
              <a:t>4. IAEA, web site Pre SAPTO report, peer review of the plant</a:t>
            </a:r>
          </a:p>
          <a:p>
            <a:pPr>
              <a:buNone/>
            </a:pPr>
            <a:r>
              <a:rPr lang="en-US" sz="2800" dirty="0" smtClean="0"/>
              <a:t>5</a:t>
            </a:r>
            <a:r>
              <a:rPr lang="en-US" sz="2800" dirty="0" smtClean="0"/>
              <a:t>. Romanian expert </a:t>
            </a:r>
            <a:r>
              <a:rPr lang="en-US" sz="2800" dirty="0" smtClean="0"/>
              <a:t>r</a:t>
            </a:r>
            <a:r>
              <a:rPr lang="en-US" sz="2800" dirty="0" smtClean="0"/>
              <a:t>eport containing objections to the construction of the Nuclear waste repository, sent to the Ministry of Environment Romania on 10.05.2015, </a:t>
            </a:r>
          </a:p>
          <a:p>
            <a:pPr>
              <a:buNone/>
            </a:pPr>
            <a:r>
              <a:rPr lang="en-US" sz="2800" dirty="0" smtClean="0"/>
              <a:t>6</a:t>
            </a:r>
            <a:r>
              <a:rPr lang="en-US" sz="2800" dirty="0" smtClean="0"/>
              <a:t>. Documents sent on 14.07.2014 from Romanian Minister of Environment, asking Bulgarian officials for full EIA report and requesting clarification and technical questions ref life time extension of the Units 5 and 6. </a:t>
            </a:r>
          </a:p>
          <a:p>
            <a:pPr>
              <a:buNone/>
            </a:pPr>
            <a:r>
              <a:rPr lang="en-US" sz="2800" dirty="0" smtClean="0"/>
              <a:t>7</a:t>
            </a:r>
            <a:r>
              <a:rPr lang="en-US" sz="2800" dirty="0" smtClean="0"/>
              <a:t>. </a:t>
            </a:r>
            <a:r>
              <a:rPr lang="en-US" sz="2800" dirty="0" err="1" smtClean="0"/>
              <a:t>A.C.p.V</a:t>
            </a:r>
            <a:r>
              <a:rPr lang="en-US" sz="2800" dirty="0" smtClean="0"/>
              <a:t>. correspondence with </a:t>
            </a:r>
            <a:r>
              <a:rPr lang="en-US" sz="2800" dirty="0" smtClean="0"/>
              <a:t>B</a:t>
            </a:r>
            <a:r>
              <a:rPr lang="en-US" sz="2800" dirty="0" smtClean="0"/>
              <a:t>ulgarian representatives of the civic society ( 2016-2017).</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6637"/>
            <a:ext cx="9601200" cy="1045221"/>
          </a:xfrm>
        </p:spPr>
        <p:txBody>
          <a:bodyPr>
            <a:normAutofit/>
          </a:bodyPr>
          <a:lstStyle/>
          <a:p>
            <a:r>
              <a:rPr lang="en-US" sz="3200" b="1" cap="all" dirty="0" smtClean="0"/>
              <a:t>Controversy of….</a:t>
            </a:r>
            <a:endParaRPr lang="en-US" sz="3200" b="1" cap="all" dirty="0"/>
          </a:p>
        </p:txBody>
      </p:sp>
      <p:sp>
        <p:nvSpPr>
          <p:cNvPr id="3" name="Content Placeholder 2"/>
          <p:cNvSpPr>
            <a:spLocks noGrp="1"/>
          </p:cNvSpPr>
          <p:nvPr>
            <p:ph idx="1"/>
          </p:nvPr>
        </p:nvSpPr>
        <p:spPr>
          <a:xfrm>
            <a:off x="418454" y="1565328"/>
            <a:ext cx="11375756" cy="4850969"/>
          </a:xfrm>
        </p:spPr>
        <p:txBody>
          <a:bodyPr>
            <a:normAutofit fontScale="70000" lnSpcReduction="20000"/>
          </a:bodyPr>
          <a:lstStyle/>
          <a:p>
            <a:pPr>
              <a:buNone/>
            </a:pPr>
            <a:r>
              <a:rPr lang="en-US" sz="4000" b="1" dirty="0" smtClean="0">
                <a:solidFill>
                  <a:schemeClr val="accent1"/>
                </a:solidFill>
              </a:rPr>
              <a:t>Lifetime </a:t>
            </a:r>
            <a:r>
              <a:rPr lang="en-US" sz="4000" b="1" dirty="0" smtClean="0">
                <a:solidFill>
                  <a:schemeClr val="accent1"/>
                </a:solidFill>
              </a:rPr>
              <a:t>extension </a:t>
            </a:r>
            <a:r>
              <a:rPr lang="en-US" sz="4000" b="1" dirty="0" smtClean="0">
                <a:solidFill>
                  <a:schemeClr val="accent1"/>
                </a:solidFill>
              </a:rPr>
              <a:t>of reactors 5 and 6</a:t>
            </a:r>
          </a:p>
          <a:p>
            <a:r>
              <a:rPr lang="en-US" sz="4000" dirty="0" smtClean="0"/>
              <a:t>No </a:t>
            </a:r>
            <a:r>
              <a:rPr lang="en-US" sz="4000" dirty="0" smtClean="0"/>
              <a:t>public information and debate; </a:t>
            </a:r>
            <a:endParaRPr lang="ro-RO" sz="4000" dirty="0" smtClean="0"/>
          </a:p>
          <a:p>
            <a:r>
              <a:rPr lang="en-US" sz="4000" dirty="0" smtClean="0"/>
              <a:t>Decision (</a:t>
            </a:r>
            <a:r>
              <a:rPr lang="en-US" sz="4000" dirty="0" smtClean="0"/>
              <a:t>25.07.2014) of Bulgaria not to proceed with full EIA </a:t>
            </a:r>
            <a:r>
              <a:rPr lang="en-US" sz="4000" dirty="0" smtClean="0"/>
              <a:t>report;</a:t>
            </a:r>
          </a:p>
          <a:p>
            <a:pPr>
              <a:lnSpc>
                <a:spcPct val="110000"/>
              </a:lnSpc>
            </a:pPr>
            <a:r>
              <a:rPr lang="en-US" sz="4000" dirty="0" smtClean="0"/>
              <a:t>D</a:t>
            </a:r>
            <a:r>
              <a:rPr lang="en-US" sz="4000" dirty="0" smtClean="0"/>
              <a:t>eliberately </a:t>
            </a:r>
            <a:r>
              <a:rPr lang="en-US" sz="4000" dirty="0" smtClean="0"/>
              <a:t>ignoring </a:t>
            </a:r>
            <a:r>
              <a:rPr lang="en-US" sz="4000" dirty="0" smtClean="0"/>
              <a:t>official request </a:t>
            </a:r>
            <a:r>
              <a:rPr lang="en-US" sz="4000" dirty="0" smtClean="0"/>
              <a:t>of Romanian Minister of Environment ( 14.07.2014) for </a:t>
            </a:r>
            <a:r>
              <a:rPr lang="en-US" sz="4000" dirty="0" smtClean="0"/>
              <a:t> EIA; </a:t>
            </a:r>
          </a:p>
          <a:p>
            <a:pPr>
              <a:lnSpc>
                <a:spcPct val="110000"/>
              </a:lnSpc>
            </a:pPr>
            <a:r>
              <a:rPr lang="en-US" sz="4000" dirty="0" smtClean="0"/>
              <a:t>Proven </a:t>
            </a:r>
            <a:r>
              <a:rPr lang="en-US" sz="4000" dirty="0" smtClean="0"/>
              <a:t>accusation from Bulgarian civil society representatives of document </a:t>
            </a:r>
            <a:r>
              <a:rPr lang="en-US" sz="4000" dirty="0" smtClean="0"/>
              <a:t>manipulations </a:t>
            </a:r>
            <a:r>
              <a:rPr lang="en-US" sz="4000" dirty="0" smtClean="0"/>
              <a:t>by the Bulgarian </a:t>
            </a:r>
            <a:r>
              <a:rPr lang="en-US" sz="4000" dirty="0" smtClean="0"/>
              <a:t>officials to avoid Romanian request for </a:t>
            </a:r>
            <a:r>
              <a:rPr lang="en-US" sz="4000" dirty="0" smtClean="0"/>
              <a:t>EIA in </a:t>
            </a:r>
            <a:r>
              <a:rPr lang="en-US" sz="4000" dirty="0" err="1" smtClean="0"/>
              <a:t>crossborder</a:t>
            </a:r>
            <a:r>
              <a:rPr lang="en-US" sz="4000" dirty="0" smtClean="0"/>
              <a:t> context and technical &amp; safety </a:t>
            </a:r>
            <a:r>
              <a:rPr lang="en-US" sz="4000" dirty="0" smtClean="0"/>
              <a:t>clarifications.</a:t>
            </a:r>
            <a:r>
              <a:rPr lang="en-US" sz="4000" dirty="0" smtClean="0"/>
              <a:t> </a:t>
            </a:r>
            <a:endParaRPr lang="en-US" sz="1600" dirty="0" smtClean="0"/>
          </a:p>
          <a:p>
            <a:pPr>
              <a:buNone/>
            </a:pPr>
            <a:endParaRPr lang="en-US" sz="3800" dirty="0" smtClean="0"/>
          </a:p>
          <a:p>
            <a:pPr>
              <a:buNone/>
            </a:pPr>
            <a:r>
              <a:rPr lang="en-US" sz="2400" dirty="0" smtClean="0"/>
              <a:t> </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4" y="1348353"/>
            <a:ext cx="11422250" cy="4823847"/>
          </a:xfrm>
        </p:spPr>
        <p:txBody>
          <a:bodyPr>
            <a:normAutofit/>
          </a:bodyPr>
          <a:lstStyle/>
          <a:p>
            <a:pPr>
              <a:buNone/>
            </a:pPr>
            <a:r>
              <a:rPr lang="en-US" sz="2800" b="1" dirty="0" smtClean="0">
                <a:solidFill>
                  <a:schemeClr val="accent1"/>
                </a:solidFill>
              </a:rPr>
              <a:t> </a:t>
            </a:r>
            <a:r>
              <a:rPr lang="en-US" sz="2800" b="1" dirty="0" smtClean="0">
                <a:solidFill>
                  <a:schemeClr val="accent1"/>
                </a:solidFill>
              </a:rPr>
              <a:t> </a:t>
            </a:r>
            <a:r>
              <a:rPr lang="en-US" sz="3200" b="1" dirty="0" smtClean="0">
                <a:solidFill>
                  <a:schemeClr val="accent1"/>
                </a:solidFill>
              </a:rPr>
              <a:t>Peer </a:t>
            </a:r>
            <a:r>
              <a:rPr lang="en-US" sz="3200" b="1" dirty="0" smtClean="0">
                <a:solidFill>
                  <a:schemeClr val="accent1"/>
                </a:solidFill>
              </a:rPr>
              <a:t>review mission on safe long term operation (</a:t>
            </a:r>
            <a:r>
              <a:rPr lang="en-US" sz="3200" b="1" dirty="0" smtClean="0">
                <a:solidFill>
                  <a:schemeClr val="accent1"/>
                </a:solidFill>
              </a:rPr>
              <a:t>Pre-SALTO) </a:t>
            </a:r>
          </a:p>
          <a:p>
            <a:r>
              <a:rPr lang="en-US" sz="2800" dirty="0" smtClean="0"/>
              <a:t>Was conducted at NPP plant </a:t>
            </a:r>
            <a:r>
              <a:rPr lang="en-US" sz="2800" dirty="0" err="1" smtClean="0"/>
              <a:t>Kozloduy</a:t>
            </a:r>
            <a:r>
              <a:rPr lang="en-US" sz="2800" dirty="0" smtClean="0"/>
              <a:t>, team: </a:t>
            </a:r>
            <a:r>
              <a:rPr lang="en-US" sz="2800" dirty="0" smtClean="0"/>
              <a:t>two IAEA staff members, five external experts and four </a:t>
            </a:r>
            <a:r>
              <a:rPr lang="en-US" sz="2800" dirty="0" smtClean="0"/>
              <a:t>observers.</a:t>
            </a:r>
          </a:p>
          <a:p>
            <a:r>
              <a:rPr lang="en-US" sz="2800" dirty="0" smtClean="0"/>
              <a:t>A </a:t>
            </a:r>
            <a:r>
              <a:rPr lang="en-US" sz="2800" dirty="0" smtClean="0"/>
              <a:t>summary of the </a:t>
            </a:r>
            <a:r>
              <a:rPr lang="en-US" sz="2800" dirty="0" smtClean="0"/>
              <a:t>review, presented </a:t>
            </a:r>
            <a:r>
              <a:rPr lang="en-US" sz="2800" dirty="0" smtClean="0"/>
              <a:t>to plant management </a:t>
            </a:r>
            <a:r>
              <a:rPr lang="en-US" sz="2800" dirty="0" smtClean="0"/>
              <a:t>on 3.08. </a:t>
            </a:r>
            <a:r>
              <a:rPr lang="en-US" sz="2800" dirty="0" smtClean="0"/>
              <a:t>2016. </a:t>
            </a:r>
            <a:endParaRPr lang="en-US" sz="2800" dirty="0" smtClean="0"/>
          </a:p>
          <a:p>
            <a:r>
              <a:rPr lang="en-US" sz="2800" dirty="0" smtClean="0"/>
              <a:t>The </a:t>
            </a:r>
            <a:r>
              <a:rPr lang="en-US" sz="2800" dirty="0" smtClean="0"/>
              <a:t>plant management </a:t>
            </a:r>
            <a:r>
              <a:rPr lang="en-US" sz="2800" dirty="0" smtClean="0"/>
              <a:t>indicated </a:t>
            </a:r>
            <a:r>
              <a:rPr lang="en-US" sz="2800" dirty="0" smtClean="0"/>
              <a:t>the intention to invite a “Pre-SALTO peer review mission” for Unit 6 in June or September 2018 to continue in the review of the plant preparation for LTO</a:t>
            </a:r>
            <a:r>
              <a:rPr lang="en-US" sz="2800" dirty="0" smtClean="0"/>
              <a:t>.</a:t>
            </a:r>
            <a:endParaRPr lang="en-US" sz="28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455" y="526942"/>
            <a:ext cx="11375755" cy="5300421"/>
          </a:xfrm>
        </p:spPr>
        <p:txBody>
          <a:bodyPr>
            <a:normAutofit fontScale="92500" lnSpcReduction="20000"/>
          </a:bodyPr>
          <a:lstStyle/>
          <a:p>
            <a:pPr>
              <a:lnSpc>
                <a:spcPct val="110000"/>
              </a:lnSpc>
              <a:buNone/>
            </a:pPr>
            <a:r>
              <a:rPr lang="en-US" sz="2800" b="1" dirty="0" smtClean="0"/>
              <a:t>The </a:t>
            </a:r>
            <a:r>
              <a:rPr lang="en-US" sz="2800" b="1" dirty="0" smtClean="0"/>
              <a:t>team identified eleven issues in fundamental areas such as safety, ageing management </a:t>
            </a:r>
            <a:r>
              <a:rPr lang="en-US" sz="2800" dirty="0" smtClean="0"/>
              <a:t>of systems, structures and plant </a:t>
            </a:r>
            <a:r>
              <a:rPr lang="en-US" sz="2800" dirty="0" smtClean="0"/>
              <a:t>components</a:t>
            </a:r>
            <a:r>
              <a:rPr lang="en-US" sz="2800" dirty="0" smtClean="0"/>
              <a:t> </a:t>
            </a:r>
            <a:r>
              <a:rPr lang="en-US" sz="2800" dirty="0" smtClean="0"/>
              <a:t>:</a:t>
            </a:r>
            <a:endParaRPr lang="en-US" sz="2800" dirty="0" smtClean="0"/>
          </a:p>
          <a:p>
            <a:pPr lvl="0"/>
            <a:r>
              <a:rPr lang="en-US" sz="2800" dirty="0" smtClean="0"/>
              <a:t>“The </a:t>
            </a:r>
            <a:r>
              <a:rPr lang="en-US" sz="2800" dirty="0" smtClean="0"/>
              <a:t>plant </a:t>
            </a:r>
            <a:r>
              <a:rPr lang="en-US" sz="2800" dirty="0" smtClean="0"/>
              <a:t>documents providing </a:t>
            </a:r>
            <a:r>
              <a:rPr lang="en-US" sz="2800" dirty="0" smtClean="0"/>
              <a:t>requirements and guidance on </a:t>
            </a:r>
            <a:r>
              <a:rPr lang="en-US" sz="2800" dirty="0" smtClean="0"/>
              <a:t>Ageing Management (AM) </a:t>
            </a:r>
            <a:r>
              <a:rPr lang="en-US" sz="2800" dirty="0" smtClean="0"/>
              <a:t>and Long Term </a:t>
            </a:r>
            <a:r>
              <a:rPr lang="en-US" sz="2800" dirty="0" smtClean="0"/>
              <a:t>Operation (LTO) </a:t>
            </a:r>
            <a:r>
              <a:rPr lang="en-US" sz="2800" dirty="0" smtClean="0"/>
              <a:t>are not comprehensive; </a:t>
            </a:r>
          </a:p>
          <a:p>
            <a:pPr lvl="0"/>
            <a:r>
              <a:rPr lang="en-US" sz="2800" dirty="0" smtClean="0"/>
              <a:t>The methodology for scoping and screening is not appropriately defined and documented and a part of the safety relevant s</a:t>
            </a:r>
            <a:r>
              <a:rPr lang="en-US" sz="2800" dirty="0" smtClean="0"/>
              <a:t>tructures and components is </a:t>
            </a:r>
            <a:r>
              <a:rPr lang="en-US" sz="2800" dirty="0" smtClean="0"/>
              <a:t>screened out of the LTO assessment without clearly documented criteria; </a:t>
            </a:r>
            <a:endParaRPr lang="en-US" sz="2800" dirty="0" smtClean="0"/>
          </a:p>
          <a:p>
            <a:pPr lvl="0"/>
            <a:r>
              <a:rPr lang="en-US" sz="2800" dirty="0" smtClean="0"/>
              <a:t>Plant </a:t>
            </a:r>
            <a:r>
              <a:rPr lang="en-US" sz="2800" dirty="0" err="1" smtClean="0"/>
              <a:t>programmes</a:t>
            </a:r>
            <a:r>
              <a:rPr lang="en-US" sz="2800" dirty="0" smtClean="0"/>
              <a:t> such as </a:t>
            </a:r>
            <a:r>
              <a:rPr lang="en-US" sz="2800" dirty="0" smtClean="0"/>
              <a:t>maintenance, in service </a:t>
            </a:r>
            <a:r>
              <a:rPr lang="en-US" sz="2800" dirty="0" smtClean="0"/>
              <a:t>inspection </a:t>
            </a:r>
            <a:r>
              <a:rPr lang="en-US" sz="2800" dirty="0" smtClean="0"/>
              <a:t>and surveillance are not adequately coordinated with ageing management and LTO; </a:t>
            </a:r>
            <a:r>
              <a:rPr lang="en-US" sz="2800" dirty="0" smtClean="0"/>
              <a:t> Scoping </a:t>
            </a:r>
            <a:r>
              <a:rPr lang="en-US" sz="2800" dirty="0" smtClean="0"/>
              <a:t>and screening for LTO, ageing management review (AMR) and ageing management </a:t>
            </a:r>
            <a:r>
              <a:rPr lang="en-US" sz="2800" dirty="0" err="1" smtClean="0"/>
              <a:t>programmes</a:t>
            </a:r>
            <a:r>
              <a:rPr lang="en-US" sz="2800" dirty="0" smtClean="0"/>
              <a:t> </a:t>
            </a:r>
            <a:r>
              <a:rPr lang="en-US" sz="2800" dirty="0" smtClean="0"/>
              <a:t>for mechanical </a:t>
            </a:r>
            <a:r>
              <a:rPr lang="en-US" sz="2800" dirty="0" smtClean="0"/>
              <a:t>structure, systems and components are </a:t>
            </a:r>
            <a:r>
              <a:rPr lang="en-US" sz="2800" dirty="0" smtClean="0"/>
              <a:t>not comprehensively </a:t>
            </a:r>
            <a:r>
              <a:rPr lang="en-US" sz="2800" dirty="0" smtClean="0"/>
              <a:t>implemented and reviewed.”</a:t>
            </a:r>
          </a:p>
          <a:p>
            <a:r>
              <a:rPr lang="en-US" sz="2800" b="1" i="1" dirty="0" smtClean="0"/>
              <a:t>“Validity of environmental qualification of some equipment is not adequately controlled”. </a:t>
            </a:r>
            <a:endParaRPr lang="en-US" sz="2800" dirty="0" smtClean="0"/>
          </a:p>
          <a:p>
            <a:pPr lvl="0">
              <a:buNone/>
            </a:pPr>
            <a:endParaRPr lang="en-US"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53" y="1022888"/>
            <a:ext cx="11758047" cy="4591373"/>
          </a:xfrm>
        </p:spPr>
        <p:txBody>
          <a:bodyPr>
            <a:normAutofit lnSpcReduction="10000"/>
          </a:bodyPr>
          <a:lstStyle/>
          <a:p>
            <a:pPr>
              <a:buNone/>
            </a:pPr>
            <a:r>
              <a:rPr lang="en-US" sz="2800" b="1" dirty="0" smtClean="0"/>
              <a:t> </a:t>
            </a:r>
            <a:r>
              <a:rPr lang="en-US" sz="2800" b="1" dirty="0" smtClean="0">
                <a:solidFill>
                  <a:schemeClr val="accent1"/>
                </a:solidFill>
              </a:rPr>
              <a:t>Request for clarifications from Romanian Minister of environment               ( 14.07.2014 ) not answered !</a:t>
            </a:r>
          </a:p>
          <a:p>
            <a:r>
              <a:rPr lang="en-US" sz="2800" dirty="0" smtClean="0"/>
              <a:t>Scenarios for p</a:t>
            </a:r>
            <a:r>
              <a:rPr lang="en-US" sz="2800" dirty="0" smtClean="0"/>
              <a:t>robabilities </a:t>
            </a:r>
            <a:r>
              <a:rPr lang="en-US" sz="2800" dirty="0" smtClean="0"/>
              <a:t>of nuclear incidents or accidents that may affect the territory of Romania and the Danube river, </a:t>
            </a:r>
            <a:endParaRPr lang="en-US" sz="2800" dirty="0" smtClean="0"/>
          </a:p>
          <a:p>
            <a:r>
              <a:rPr lang="en-US" sz="2800" dirty="0" smtClean="0"/>
              <a:t>Exposed </a:t>
            </a:r>
            <a:r>
              <a:rPr lang="en-US" sz="2800" dirty="0" smtClean="0"/>
              <a:t>areas and the forested measure to </a:t>
            </a:r>
            <a:r>
              <a:rPr lang="en-US" sz="2800" dirty="0" smtClean="0"/>
              <a:t>prevent, reduce </a:t>
            </a:r>
            <a:r>
              <a:rPr lang="en-US" sz="2800" dirty="0" smtClean="0"/>
              <a:t>and </a:t>
            </a:r>
            <a:r>
              <a:rPr lang="en-US" sz="2800" dirty="0" smtClean="0"/>
              <a:t> </a:t>
            </a:r>
            <a:r>
              <a:rPr lang="en-US" sz="2800" dirty="0" smtClean="0"/>
              <a:t>compensation for any significant adverse environmental effects;</a:t>
            </a:r>
          </a:p>
          <a:p>
            <a:r>
              <a:rPr lang="en-US" sz="2800" dirty="0" smtClean="0"/>
              <a:t>Description of forecast </a:t>
            </a:r>
            <a:r>
              <a:rPr lang="en-US" sz="2800" dirty="0" smtClean="0"/>
              <a:t>methods used in the assessment of environmental effects;</a:t>
            </a:r>
          </a:p>
          <a:p>
            <a:r>
              <a:rPr lang="en-US" sz="2800" dirty="0" smtClean="0"/>
              <a:t>The works proposal </a:t>
            </a:r>
            <a:r>
              <a:rPr lang="en-US" sz="2800" dirty="0" smtClean="0"/>
              <a:t>and estimated costs </a:t>
            </a:r>
            <a:r>
              <a:rPr lang="en-US" sz="2800" dirty="0" smtClean="0"/>
              <a:t>for the restoration of the </a:t>
            </a:r>
            <a:r>
              <a:rPr lang="en-US" sz="2800" dirty="0" smtClean="0"/>
              <a:t>site</a:t>
            </a:r>
          </a:p>
          <a:p>
            <a:pPr lvl="1"/>
            <a:r>
              <a:rPr lang="en-US" sz="2600" dirty="0" smtClean="0"/>
              <a:t>w</a:t>
            </a:r>
            <a:r>
              <a:rPr lang="en-US" sz="2600" dirty="0" smtClean="0"/>
              <a:t>hen </a:t>
            </a:r>
            <a:r>
              <a:rPr lang="en-US" sz="2600" dirty="0" smtClean="0"/>
              <a:t>finishing activities, </a:t>
            </a:r>
            <a:r>
              <a:rPr lang="en-US" sz="2600" dirty="0" smtClean="0"/>
              <a:t>or in case of an accident.</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447" y="604434"/>
            <a:ext cx="11515241" cy="6059837"/>
          </a:xfrm>
        </p:spPr>
        <p:txBody>
          <a:bodyPr>
            <a:noAutofit/>
          </a:bodyPr>
          <a:lstStyle/>
          <a:p>
            <a:r>
              <a:rPr lang="en-US" sz="2800" dirty="0" smtClean="0"/>
              <a:t>The sources of </a:t>
            </a:r>
            <a:r>
              <a:rPr lang="en-US" sz="2800" dirty="0" err="1" smtClean="0"/>
              <a:t>polluants</a:t>
            </a:r>
            <a:r>
              <a:rPr lang="en-US" sz="2800" dirty="0" smtClean="0"/>
              <a:t> and emission, by type and quantity, expected for water, air, soil, subsoil, radiation, human settlements flora, fauna, climatic factors, etc., as well the waste expected to result from the project;</a:t>
            </a:r>
          </a:p>
          <a:p>
            <a:r>
              <a:rPr lang="en-US" sz="2800" dirty="0" smtClean="0"/>
              <a:t>Description of the measures for the protection of </a:t>
            </a:r>
            <a:r>
              <a:rPr lang="en-US" sz="2800" dirty="0" smtClean="0"/>
              <a:t>the of </a:t>
            </a:r>
            <a:r>
              <a:rPr lang="en-US" sz="2800" dirty="0" smtClean="0"/>
              <a:t>environmental factors;</a:t>
            </a:r>
          </a:p>
          <a:p>
            <a:r>
              <a:rPr lang="en-US" sz="2800" dirty="0" smtClean="0"/>
              <a:t>C</a:t>
            </a:r>
            <a:r>
              <a:rPr lang="en-US" sz="2800" dirty="0" smtClean="0"/>
              <a:t>onsideration </a:t>
            </a:r>
            <a:r>
              <a:rPr lang="en-US" sz="2800" dirty="0" smtClean="0"/>
              <a:t>the potential </a:t>
            </a:r>
            <a:r>
              <a:rPr lang="en-US" sz="2800" dirty="0" err="1" smtClean="0"/>
              <a:t>transboundary</a:t>
            </a:r>
            <a:r>
              <a:rPr lang="en-US" sz="2800" dirty="0" smtClean="0"/>
              <a:t> impact, </a:t>
            </a:r>
            <a:r>
              <a:rPr lang="en-US" sz="2800" dirty="0" smtClean="0"/>
              <a:t>necessary </a:t>
            </a:r>
            <a:r>
              <a:rPr lang="en-US" sz="2800" dirty="0" smtClean="0"/>
              <a:t>to achieve a study of modeling </a:t>
            </a:r>
            <a:r>
              <a:rPr lang="en-US" sz="2800" dirty="0" err="1" smtClean="0"/>
              <a:t>polluants</a:t>
            </a:r>
            <a:r>
              <a:rPr lang="en-US" sz="2800" dirty="0" smtClean="0"/>
              <a:t> dispersion in the air in adverse conditions, with effect on Romania ( considering all meteorological </a:t>
            </a:r>
            <a:r>
              <a:rPr lang="en-US" sz="2800" dirty="0" smtClean="0"/>
              <a:t>factors ).</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444" y="672238"/>
            <a:ext cx="11096787" cy="5984283"/>
          </a:xfrm>
        </p:spPr>
        <p:txBody>
          <a:bodyPr>
            <a:noAutofit/>
          </a:bodyPr>
          <a:lstStyle/>
          <a:p>
            <a:r>
              <a:rPr lang="en-US" sz="2800" dirty="0" smtClean="0"/>
              <a:t>“The </a:t>
            </a:r>
            <a:r>
              <a:rPr lang="en-US" sz="2800" dirty="0" smtClean="0"/>
              <a:t>health impact study regarding the Romanian population in the area of influence </a:t>
            </a:r>
            <a:r>
              <a:rPr lang="en-US" sz="2800" dirty="0" smtClean="0"/>
              <a:t>should </a:t>
            </a:r>
            <a:r>
              <a:rPr lang="en-US" sz="2800" dirty="0" smtClean="0"/>
              <a:t>include</a:t>
            </a:r>
            <a:r>
              <a:rPr lang="en-US" sz="2800" dirty="0" smtClean="0"/>
              <a:t>:</a:t>
            </a:r>
          </a:p>
          <a:p>
            <a:pPr>
              <a:buNone/>
            </a:pPr>
            <a:r>
              <a:rPr lang="en-US" sz="2800" dirty="0" smtClean="0"/>
              <a:t>   a. The </a:t>
            </a:r>
            <a:r>
              <a:rPr lang="en-US" sz="2800" dirty="0" err="1" smtClean="0"/>
              <a:t>transboundary</a:t>
            </a:r>
            <a:r>
              <a:rPr lang="en-US" sz="2800" dirty="0" smtClean="0"/>
              <a:t> impact : estimation of individual and population excess risk for conditions associated to the exposure to ionizing </a:t>
            </a:r>
            <a:r>
              <a:rPr lang="en-US" sz="2800" dirty="0" smtClean="0"/>
              <a:t>radiation </a:t>
            </a:r>
            <a:r>
              <a:rPr lang="en-US" sz="2800" dirty="0" smtClean="0"/>
              <a:t>based on the estimated </a:t>
            </a:r>
            <a:r>
              <a:rPr lang="en-US" sz="2800" b="1" dirty="0" smtClean="0"/>
              <a:t>exposure </a:t>
            </a:r>
            <a:r>
              <a:rPr lang="en-US" sz="2800" b="1" dirty="0" smtClean="0"/>
              <a:t>levels covering, </a:t>
            </a:r>
            <a:r>
              <a:rPr lang="en-US" sz="2800" b="1" dirty="0" smtClean="0"/>
              <a:t>both normal operation instances,</a:t>
            </a:r>
            <a:r>
              <a:rPr lang="en-US" sz="2800" dirty="0" smtClean="0"/>
              <a:t> and all the possible scenario of </a:t>
            </a:r>
            <a:r>
              <a:rPr lang="en-US" sz="2800" dirty="0" smtClean="0"/>
              <a:t>incidents </a:t>
            </a:r>
            <a:r>
              <a:rPr lang="en-US" sz="2800" dirty="0" smtClean="0"/>
              <a:t>(worst case scenario);</a:t>
            </a:r>
          </a:p>
          <a:p>
            <a:pPr>
              <a:buNone/>
            </a:pPr>
            <a:r>
              <a:rPr lang="en-US" sz="2800" dirty="0" smtClean="0"/>
              <a:t> b. The health impact study regarding the Romanian population residing in the area of influence of the </a:t>
            </a:r>
            <a:r>
              <a:rPr lang="en-US" sz="2800" dirty="0" err="1" smtClean="0"/>
              <a:t>Kozloduy</a:t>
            </a:r>
            <a:r>
              <a:rPr lang="en-US" sz="2800" dirty="0" smtClean="0"/>
              <a:t> NPP should take into account the facilities operating on the same site (waste disposal site, waste processing installation, new reactor, old reactors); thus, the estimation of the excess risk should  </a:t>
            </a:r>
            <a:r>
              <a:rPr lang="en-US" sz="2800" b="1" dirty="0" smtClean="0"/>
              <a:t>take  into account the cumulative effect </a:t>
            </a:r>
            <a:r>
              <a:rPr lang="en-US" sz="2800" dirty="0" smtClean="0"/>
              <a:t>of all these facilities </a:t>
            </a:r>
            <a:r>
              <a:rPr lang="en-US" sz="2800" b="1" dirty="0" smtClean="0"/>
              <a:t>working </a:t>
            </a:r>
            <a:r>
              <a:rPr lang="en-US" sz="2800" b="1" dirty="0" smtClean="0"/>
              <a:t>simultaneously and not individually !”</a:t>
            </a:r>
            <a:endParaRPr lang="en-US" sz="28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20" y="526943"/>
            <a:ext cx="10538848" cy="5842860"/>
          </a:xfrm>
        </p:spPr>
        <p:txBody>
          <a:bodyPr>
            <a:noAutofit/>
          </a:bodyPr>
          <a:lstStyle/>
          <a:p>
            <a:r>
              <a:rPr lang="en-US" sz="2800" dirty="0" smtClean="0"/>
              <a:t>“The </a:t>
            </a:r>
            <a:r>
              <a:rPr lang="en-US" sz="2800" dirty="0" smtClean="0"/>
              <a:t>documentation </a:t>
            </a:r>
            <a:r>
              <a:rPr lang="en-US" sz="2800" dirty="0" smtClean="0"/>
              <a:t>does</a:t>
            </a:r>
            <a:r>
              <a:rPr lang="en-US" sz="2800" b="1" dirty="0" smtClean="0"/>
              <a:t> </a:t>
            </a:r>
            <a:r>
              <a:rPr lang="en-US" sz="2800" b="1" dirty="0" smtClean="0"/>
              <a:t>not include a strategy for the prevention of thermal and radioactive pollution risk in the context of climate change. </a:t>
            </a:r>
          </a:p>
          <a:p>
            <a:pPr lvl="1"/>
            <a:r>
              <a:rPr lang="en-US" sz="2600" dirty="0" smtClean="0"/>
              <a:t>Climate change </a:t>
            </a:r>
            <a:r>
              <a:rPr lang="en-US" sz="2600" dirty="0" smtClean="0"/>
              <a:t>predictions </a:t>
            </a:r>
            <a:r>
              <a:rPr lang="en-US" sz="2600" dirty="0" smtClean="0"/>
              <a:t>:</a:t>
            </a:r>
            <a:r>
              <a:rPr lang="en-US" sz="2600" dirty="0" smtClean="0"/>
              <a:t> </a:t>
            </a:r>
            <a:r>
              <a:rPr lang="en-US" sz="2600" dirty="0" smtClean="0"/>
              <a:t>the south of Europe is expected the </a:t>
            </a:r>
            <a:r>
              <a:rPr lang="en-US" sz="2600" b="1" dirty="0" smtClean="0"/>
              <a:t>decrease of precipitation levels about 20% until the year 2050</a:t>
            </a:r>
            <a:r>
              <a:rPr lang="en-US" sz="2600" dirty="0" smtClean="0"/>
              <a:t>, which will attract a decrease of the Danube flow</a:t>
            </a:r>
            <a:r>
              <a:rPr lang="en-US" sz="2600" dirty="0" smtClean="0"/>
              <a:t>.” </a:t>
            </a:r>
            <a:endParaRPr lang="en-US" sz="2600" dirty="0" smtClean="0"/>
          </a:p>
          <a:p>
            <a:r>
              <a:rPr lang="en-US" sz="2800" dirty="0" smtClean="0"/>
              <a:t>“To </a:t>
            </a:r>
            <a:r>
              <a:rPr lang="en-US" sz="2800" dirty="0" smtClean="0"/>
              <a:t>mitigate the impact of climate change ( e.g. increased of the </a:t>
            </a:r>
            <a:r>
              <a:rPr lang="en-US" sz="2800" dirty="0" smtClean="0"/>
              <a:t>temperature, </a:t>
            </a:r>
            <a:r>
              <a:rPr lang="en-US" sz="2800" dirty="0" smtClean="0"/>
              <a:t>changing of the rainfall regime, increased of the frequency of droughts / floods), </a:t>
            </a:r>
            <a:r>
              <a:rPr lang="en-US" sz="2800" b="1" dirty="0" smtClean="0"/>
              <a:t>the International Commission for the Protection of the Danube River (ICPDR</a:t>
            </a:r>
            <a:r>
              <a:rPr lang="en-US" sz="2800" dirty="0" smtClean="0"/>
              <a:t>) has completed in the year 2013 a climate change adaptation Strategy for the Danube Basin (http:// </a:t>
            </a:r>
            <a:r>
              <a:rPr lang="en-US" sz="2800" dirty="0" smtClean="0">
                <a:hlinkClick r:id="rId2"/>
              </a:rPr>
              <a:t>www.icpdr.org</a:t>
            </a:r>
            <a:r>
              <a:rPr lang="en-US" sz="2800" dirty="0" smtClean="0"/>
              <a:t> ) which </a:t>
            </a:r>
            <a:r>
              <a:rPr lang="en-US" sz="2800" dirty="0" smtClean="0"/>
              <a:t>was not </a:t>
            </a:r>
            <a:r>
              <a:rPr lang="en-US" sz="2800" dirty="0" smtClean="0"/>
              <a:t>considered</a:t>
            </a:r>
            <a:r>
              <a:rPr lang="en-US" sz="2800" dirty="0" smtClean="0"/>
              <a:t>.” </a:t>
            </a:r>
            <a:endParaRPr lang="en-US" sz="28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555" y="414900"/>
            <a:ext cx="9601200" cy="933453"/>
          </a:xfrm>
        </p:spPr>
        <p:txBody>
          <a:bodyPr/>
          <a:lstStyle/>
          <a:p>
            <a:r>
              <a:rPr lang="en-US" dirty="0" smtClean="0"/>
              <a:t>Work experience</a:t>
            </a:r>
            <a:endParaRPr lang="en-US" dirty="0"/>
          </a:p>
        </p:txBody>
      </p:sp>
      <p:sp>
        <p:nvSpPr>
          <p:cNvPr id="3" name="Content Placeholder 2"/>
          <p:cNvSpPr>
            <a:spLocks noGrp="1"/>
          </p:cNvSpPr>
          <p:nvPr>
            <p:ph idx="1"/>
          </p:nvPr>
        </p:nvSpPr>
        <p:spPr>
          <a:xfrm>
            <a:off x="920923" y="1487838"/>
            <a:ext cx="9601200" cy="4804474"/>
          </a:xfrm>
        </p:spPr>
        <p:txBody>
          <a:bodyPr>
            <a:noAutofit/>
          </a:bodyPr>
          <a:lstStyle/>
          <a:p>
            <a:r>
              <a:rPr lang="en-US" sz="2800" dirty="0" smtClean="0"/>
              <a:t>Present work </a:t>
            </a:r>
          </a:p>
          <a:p>
            <a:pPr lvl="1"/>
            <a:r>
              <a:rPr lang="en-US" sz="2400" dirty="0" smtClean="0"/>
              <a:t>University of Craiova, Faculty of Science, Romania</a:t>
            </a:r>
          </a:p>
          <a:p>
            <a:pPr lvl="1"/>
            <a:r>
              <a:rPr lang="en-US" sz="2400" dirty="0" smtClean="0"/>
              <a:t>Physical Chemistry </a:t>
            </a:r>
          </a:p>
          <a:p>
            <a:pPr lvl="1"/>
            <a:r>
              <a:rPr lang="en-US" sz="2400" dirty="0" smtClean="0"/>
              <a:t>Since </a:t>
            </a:r>
            <a:r>
              <a:rPr lang="en-US" sz="2400" dirty="0" smtClean="0"/>
              <a:t>19.11.2014, voluntary </a:t>
            </a:r>
            <a:r>
              <a:rPr lang="en-US" sz="2400" dirty="0" smtClean="0"/>
              <a:t>work on nuclear </a:t>
            </a:r>
            <a:r>
              <a:rPr lang="en-US" sz="2400" dirty="0" smtClean="0"/>
              <a:t>matters, </a:t>
            </a:r>
            <a:r>
              <a:rPr lang="en-US" sz="2400" dirty="0" err="1" smtClean="0"/>
              <a:t>A.C.p.V</a:t>
            </a:r>
            <a:endParaRPr lang="en-US" sz="2400" dirty="0" smtClean="0"/>
          </a:p>
          <a:p>
            <a:r>
              <a:rPr lang="en-US" sz="2400" dirty="0"/>
              <a:t>P</a:t>
            </a:r>
            <a:r>
              <a:rPr lang="en-US" sz="2800" dirty="0" smtClean="0"/>
              <a:t>ast experience</a:t>
            </a:r>
          </a:p>
          <a:p>
            <a:pPr lvl="1"/>
            <a:r>
              <a:rPr lang="en-US" sz="2400" dirty="0" smtClean="0"/>
              <a:t>R&amp;D in chemical engineering</a:t>
            </a:r>
          </a:p>
          <a:p>
            <a:r>
              <a:rPr lang="en-US" sz="2800" dirty="0" smtClean="0"/>
              <a:t>UN agency in the Hague, </a:t>
            </a:r>
            <a:r>
              <a:rPr lang="en-US" sz="2800" dirty="0" smtClean="0"/>
              <a:t>Netherlands, Nobel prize in 2013 </a:t>
            </a:r>
            <a:endParaRPr lang="en-US" sz="2800" dirty="0" smtClean="0"/>
          </a:p>
          <a:p>
            <a:pPr lvl="1"/>
            <a:r>
              <a:rPr lang="en-US" sz="2400" dirty="0" smtClean="0"/>
              <a:t>OPCW inspector/over 60 state inspections worldwide</a:t>
            </a:r>
          </a:p>
          <a:p>
            <a:pPr lvl="1"/>
            <a:r>
              <a:rPr lang="en-US" sz="2400" dirty="0"/>
              <a:t>M</a:t>
            </a:r>
            <a:r>
              <a:rPr lang="en-US" sz="2400" dirty="0" smtClean="0"/>
              <a:t>ission planning coordinator,</a:t>
            </a:r>
          </a:p>
          <a:p>
            <a:pPr lvl="1"/>
            <a:r>
              <a:rPr lang="en-US" sz="2400" dirty="0" smtClean="0"/>
              <a:t>Chemical industry, including R&amp;D</a:t>
            </a:r>
            <a:endParaRPr lang="en-US" sz="2400" dirty="0"/>
          </a:p>
        </p:txBody>
      </p:sp>
      <p:pic>
        <p:nvPicPr>
          <p:cNvPr id="4" name="Picture 2" descr="http://www.cncan.ro/assets/_resampled/resizedimage367315-ato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64312" y="2530947"/>
            <a:ext cx="1327688" cy="873415"/>
          </a:xfrm>
          <a:prstGeom prst="rect">
            <a:avLst/>
          </a:prstGeom>
          <a:noFill/>
          <a:extLst>
            <a:ext uri="{909E8E84-426E-40DD-AFC4-6F175D3DCCD1}">
              <a14:hiddenFill xmlns:a14="http://schemas.microsoft.com/office/drawing/2010/main" xmlns="">
                <a:solidFill>
                  <a:srgbClr val="FFFFFF"/>
                </a:solidFill>
              </a14:hiddenFill>
            </a:ext>
          </a:extLst>
        </p:spPr>
      </p:pic>
      <p:pic>
        <p:nvPicPr>
          <p:cNvPr id="84994" name="Picture 2" descr="Related image"/>
          <p:cNvPicPr>
            <a:picLocks noChangeAspect="1" noChangeArrowheads="1"/>
          </p:cNvPicPr>
          <p:nvPr/>
        </p:nvPicPr>
        <p:blipFill>
          <a:blip r:embed="rId3" cstate="print"/>
          <a:srcRect/>
          <a:stretch>
            <a:fillRect/>
          </a:stretch>
        </p:blipFill>
        <p:spPr bwMode="auto">
          <a:xfrm>
            <a:off x="10042901" y="4153548"/>
            <a:ext cx="1363851" cy="1131375"/>
          </a:xfrm>
          <a:prstGeom prst="rect">
            <a:avLst/>
          </a:prstGeom>
          <a:noFill/>
        </p:spPr>
      </p:pic>
      <p:pic>
        <p:nvPicPr>
          <p:cNvPr id="84995" name="Picture 3" descr="asociatia"/>
          <p:cNvPicPr>
            <a:picLocks noChangeAspect="1" noChangeArrowheads="1"/>
          </p:cNvPicPr>
          <p:nvPr/>
        </p:nvPicPr>
        <p:blipFill>
          <a:blip r:embed="rId4" cstate="print"/>
          <a:srcRect/>
          <a:stretch>
            <a:fillRect/>
          </a:stretch>
        </p:blipFill>
        <p:spPr bwMode="auto">
          <a:xfrm>
            <a:off x="9345478" y="2557220"/>
            <a:ext cx="1494455" cy="843043"/>
          </a:xfrm>
          <a:prstGeom prst="rect">
            <a:avLst/>
          </a:prstGeom>
          <a:noFill/>
          <a:ln w="9525">
            <a:noFill/>
            <a:miter lim="800000"/>
            <a:headEnd/>
            <a:tailEnd/>
          </a:ln>
        </p:spPr>
      </p:pic>
      <p:sp>
        <p:nvSpPr>
          <p:cNvPr id="84999" name="AutoShape 7" descr="File:Universitatea din Craiova 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5001" name="AutoShape 9" descr="Image result for OPCW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5003" name="AutoShape 11" descr="Image result for OPCW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741303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447" y="858219"/>
            <a:ext cx="11298265" cy="5186120"/>
          </a:xfrm>
        </p:spPr>
        <p:txBody>
          <a:bodyPr>
            <a:normAutofit/>
          </a:bodyPr>
          <a:lstStyle/>
          <a:p>
            <a:pPr>
              <a:lnSpc>
                <a:spcPct val="100000"/>
              </a:lnSpc>
            </a:pPr>
            <a:r>
              <a:rPr lang="en-US" sz="2800" dirty="0" smtClean="0"/>
              <a:t>“In </a:t>
            </a:r>
            <a:r>
              <a:rPr lang="en-US" sz="2800" dirty="0" smtClean="0"/>
              <a:t>the </a:t>
            </a:r>
            <a:r>
              <a:rPr lang="en-US" sz="2800" b="1" dirty="0" smtClean="0"/>
              <a:t>condition of decrease of the Danube flow</a:t>
            </a:r>
            <a:r>
              <a:rPr lang="en-US" sz="2800" dirty="0" smtClean="0"/>
              <a:t>, </a:t>
            </a:r>
            <a:r>
              <a:rPr lang="en-US" sz="2800" b="1" dirty="0" smtClean="0"/>
              <a:t>the thermal and radioactive </a:t>
            </a:r>
            <a:r>
              <a:rPr lang="en-US" sz="2800" b="1" dirty="0" smtClean="0"/>
              <a:t>impact </a:t>
            </a:r>
            <a:r>
              <a:rPr lang="en-US" sz="2800" b="1" dirty="0" smtClean="0"/>
              <a:t>is expected to grow by operation of the two units 5 and 6, requiring the long-term impact modeling </a:t>
            </a:r>
            <a:r>
              <a:rPr lang="en-US" sz="2800" b="1" dirty="0" smtClean="0"/>
              <a:t>to </a:t>
            </a:r>
            <a:r>
              <a:rPr lang="en-US" sz="2800" b="1" dirty="0" smtClean="0"/>
              <a:t>prevent negative effects </a:t>
            </a:r>
            <a:endParaRPr lang="en-US" sz="2800" b="1" dirty="0" smtClean="0"/>
          </a:p>
          <a:p>
            <a:pPr lvl="1">
              <a:lnSpc>
                <a:spcPct val="100000"/>
              </a:lnSpc>
            </a:pPr>
            <a:r>
              <a:rPr lang="en-US" sz="2800" dirty="0" smtClean="0"/>
              <a:t>will </a:t>
            </a:r>
            <a:r>
              <a:rPr lang="en-US" sz="2800" dirty="0" smtClean="0"/>
              <a:t>be need to increase the volume of water used for the </a:t>
            </a:r>
            <a:r>
              <a:rPr lang="en-US" sz="2800" dirty="0" smtClean="0"/>
              <a:t>cooling, considering </a:t>
            </a:r>
            <a:r>
              <a:rPr lang="en-US" sz="2800" dirty="0" smtClean="0"/>
              <a:t>that the Danube flow will </a:t>
            </a:r>
            <a:r>
              <a:rPr lang="en-US" sz="2800" dirty="0" smtClean="0"/>
              <a:t>decrease</a:t>
            </a:r>
            <a:r>
              <a:rPr lang="en-US" sz="2800" dirty="0" smtClean="0"/>
              <a:t>.</a:t>
            </a:r>
          </a:p>
          <a:p>
            <a:pPr>
              <a:lnSpc>
                <a:spcPct val="100000"/>
              </a:lnSpc>
            </a:pPr>
            <a:r>
              <a:rPr lang="en-US" sz="2800" dirty="0" smtClean="0"/>
              <a:t>Regarding the information on the </a:t>
            </a:r>
            <a:r>
              <a:rPr lang="en-US" sz="2800" dirty="0" err="1" smtClean="0"/>
              <a:t>transboundary</a:t>
            </a:r>
            <a:r>
              <a:rPr lang="en-US" sz="2800" dirty="0" smtClean="0"/>
              <a:t> impact</a:t>
            </a:r>
            <a:r>
              <a:rPr lang="en-US" sz="2400" dirty="0" smtClean="0"/>
              <a:t>, </a:t>
            </a:r>
            <a:r>
              <a:rPr lang="en-US" sz="2800" b="1" dirty="0" smtClean="0"/>
              <a:t>in Bulgarian notification is stated that no boundary impact is </a:t>
            </a:r>
            <a:r>
              <a:rPr lang="en-US" sz="2800" b="1" dirty="0" smtClean="0"/>
              <a:t>expected. </a:t>
            </a:r>
            <a:r>
              <a:rPr lang="en-US" sz="2800" dirty="0" smtClean="0"/>
              <a:t>This </a:t>
            </a:r>
            <a:r>
              <a:rPr lang="en-US" sz="2800" dirty="0" smtClean="0"/>
              <a:t>affirmation is </a:t>
            </a:r>
            <a:r>
              <a:rPr lang="en-US" sz="2800" b="1" dirty="0" smtClean="0"/>
              <a:t>not sustained </a:t>
            </a:r>
            <a:r>
              <a:rPr lang="en-US" sz="2800" b="1" dirty="0" smtClean="0"/>
              <a:t>by any documentation </a:t>
            </a:r>
            <a:r>
              <a:rPr lang="en-US" sz="2800" dirty="0" smtClean="0"/>
              <a:t>at </a:t>
            </a:r>
            <a:r>
              <a:rPr lang="en-US" sz="2800" dirty="0" smtClean="0"/>
              <a:t>least for severe </a:t>
            </a:r>
            <a:r>
              <a:rPr lang="en-US" sz="2800" dirty="0" smtClean="0"/>
              <a:t>probably </a:t>
            </a:r>
            <a:r>
              <a:rPr lang="en-US" sz="2800" dirty="0" smtClean="0"/>
              <a:t>accident; </a:t>
            </a:r>
            <a:r>
              <a:rPr lang="en-US" sz="2800" b="1" dirty="0" smtClean="0"/>
              <a:t>considering </a:t>
            </a:r>
            <a:r>
              <a:rPr lang="en-US" sz="2800" b="1" dirty="0" smtClean="0"/>
              <a:t>the most recent seismically data </a:t>
            </a:r>
            <a:r>
              <a:rPr lang="en-US" sz="2800" dirty="0" smtClean="0"/>
              <a:t>and the latest international requirements in the </a:t>
            </a:r>
            <a:r>
              <a:rPr lang="en-US" sz="2800" dirty="0" smtClean="0"/>
              <a:t>field.“</a:t>
            </a:r>
            <a:endParaRPr lang="en-US" sz="2800" dirty="0" smtClean="0"/>
          </a:p>
          <a:p>
            <a:pPr lvl="1">
              <a:lnSpc>
                <a:spcPct val="100000"/>
              </a:lnSpc>
            </a:pPr>
            <a:endParaRPr lang="en-US" sz="26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960" y="821410"/>
            <a:ext cx="11515240" cy="5656882"/>
          </a:xfrm>
        </p:spPr>
        <p:txBody>
          <a:bodyPr>
            <a:normAutofit fontScale="92500" lnSpcReduction="10000"/>
          </a:bodyPr>
          <a:lstStyle/>
          <a:p>
            <a:r>
              <a:rPr lang="en-US" sz="3000" dirty="0" smtClean="0"/>
              <a:t>Romanian </a:t>
            </a:r>
            <a:r>
              <a:rPr lang="en-US" sz="3000" dirty="0" smtClean="0"/>
              <a:t>authorities were informed on occasions of audiences in 2016 and beginning of </a:t>
            </a:r>
            <a:r>
              <a:rPr lang="en-US" sz="3000" dirty="0" smtClean="0"/>
              <a:t>2017 about proving documents, from Bulgaria, accusing Bulgarian authorities “of </a:t>
            </a:r>
            <a:r>
              <a:rPr lang="en-US" sz="3000" dirty="0" smtClean="0"/>
              <a:t>deliberately </a:t>
            </a:r>
            <a:r>
              <a:rPr lang="en-US" sz="3000" dirty="0" smtClean="0"/>
              <a:t>manipulated </a:t>
            </a:r>
            <a:r>
              <a:rPr lang="en-US" sz="3000" dirty="0" smtClean="0"/>
              <a:t>date 28.07.2014</a:t>
            </a:r>
            <a:r>
              <a:rPr lang="en-US" sz="3000" dirty="0" smtClean="0"/>
              <a:t>, as a submission date in </a:t>
            </a:r>
            <a:r>
              <a:rPr lang="en-US" sz="3000" dirty="0" smtClean="0"/>
              <a:t>MEW, </a:t>
            </a:r>
            <a:r>
              <a:rPr lang="en-US" sz="3000" dirty="0" smtClean="0"/>
              <a:t>to avoid </a:t>
            </a:r>
            <a:r>
              <a:rPr lang="en-US" sz="3000" dirty="0" smtClean="0"/>
              <a:t>considering </a:t>
            </a:r>
            <a:r>
              <a:rPr lang="en-US" sz="3000" dirty="0" smtClean="0"/>
              <a:t>Romania's request for </a:t>
            </a:r>
            <a:r>
              <a:rPr lang="en-US" sz="3000" dirty="0" smtClean="0"/>
              <a:t>EIA      ( sent on 14.07.2015)”.</a:t>
            </a:r>
            <a:endParaRPr lang="en-US" sz="3000" dirty="0" smtClean="0"/>
          </a:p>
          <a:p>
            <a:r>
              <a:rPr lang="en-US" sz="3000" dirty="0" smtClean="0"/>
              <a:t>“The </a:t>
            </a:r>
            <a:r>
              <a:rPr lang="en-US" sz="3000" dirty="0" smtClean="0"/>
              <a:t>Supreme Administrative </a:t>
            </a:r>
            <a:r>
              <a:rPr lang="en-US" sz="3000" dirty="0" smtClean="0"/>
              <a:t>Court, SAC </a:t>
            </a:r>
            <a:r>
              <a:rPr lang="en-US" sz="3000" dirty="0" smtClean="0"/>
              <a:t>in its judgment in Case 11606/2014 never reported </a:t>
            </a:r>
            <a:r>
              <a:rPr lang="en-US" sz="3000" dirty="0" smtClean="0"/>
              <a:t>the </a:t>
            </a:r>
            <a:r>
              <a:rPr lang="en-US" sz="3000" dirty="0" smtClean="0"/>
              <a:t>letter from Romania although there was made a Bulgarian translation, so SAC did not paid attention to the intentional manipulation of date "Reference number MEW "- on </a:t>
            </a:r>
            <a:r>
              <a:rPr lang="en-US" sz="3000" dirty="0" smtClean="0"/>
              <a:t>07.28.2014”.</a:t>
            </a:r>
          </a:p>
          <a:p>
            <a:r>
              <a:rPr lang="en-US" sz="3000" dirty="0" smtClean="0"/>
              <a:t>New Romanian notification, was asked by the Bulgarian </a:t>
            </a:r>
            <a:r>
              <a:rPr lang="en-US" sz="3000" dirty="0" err="1" smtClean="0"/>
              <a:t>reprezenatives</a:t>
            </a:r>
            <a:r>
              <a:rPr lang="en-US" sz="3000" dirty="0" smtClean="0"/>
              <a:t> of Civic Society, for SAC case, requesting again EIA in </a:t>
            </a:r>
            <a:r>
              <a:rPr lang="en-US" sz="3000" dirty="0" err="1" smtClean="0"/>
              <a:t>crossborder</a:t>
            </a:r>
            <a:r>
              <a:rPr lang="en-US" sz="3000" dirty="0" smtClean="0"/>
              <a:t> context. Authorities refused, despite a draft of the notification, as initially agreed with the Minister, was prepared and sent to Romanian Minister by </a:t>
            </a:r>
            <a:r>
              <a:rPr lang="en-US" sz="3000" dirty="0" err="1" smtClean="0"/>
              <a:t>A.C.p.V</a:t>
            </a:r>
            <a:r>
              <a:rPr lang="en-US" sz="3000" dirty="0" smtClean="0"/>
              <a:t> ( Sept. 2016). </a:t>
            </a:r>
            <a:endParaRPr lang="en-US" sz="3000" dirty="0" smtClean="0"/>
          </a:p>
          <a:p>
            <a:endParaRPr lang="en-US" sz="2800"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98" y="232475"/>
            <a:ext cx="9601200" cy="1002600"/>
          </a:xfrm>
        </p:spPr>
        <p:txBody>
          <a:bodyPr/>
          <a:lstStyle/>
          <a:p>
            <a:r>
              <a:rPr lang="en-US" b="1" dirty="0" smtClean="0"/>
              <a:t>2. Nuclear </a:t>
            </a:r>
            <a:r>
              <a:rPr lang="en-US" b="1" dirty="0" smtClean="0"/>
              <a:t>waste repository controversy </a:t>
            </a:r>
            <a:endParaRPr lang="en-US" b="1" dirty="0"/>
          </a:p>
        </p:txBody>
      </p:sp>
      <p:sp>
        <p:nvSpPr>
          <p:cNvPr id="3" name="Content Placeholder 2"/>
          <p:cNvSpPr>
            <a:spLocks noGrp="1"/>
          </p:cNvSpPr>
          <p:nvPr>
            <p:ph idx="1"/>
          </p:nvPr>
        </p:nvSpPr>
        <p:spPr>
          <a:xfrm>
            <a:off x="511444" y="1431657"/>
            <a:ext cx="11112285" cy="5093130"/>
          </a:xfrm>
        </p:spPr>
        <p:txBody>
          <a:bodyPr>
            <a:noAutofit/>
          </a:bodyPr>
          <a:lstStyle/>
          <a:p>
            <a:pPr>
              <a:buNone/>
            </a:pPr>
            <a:r>
              <a:rPr lang="en-US" sz="2800" dirty="0" smtClean="0"/>
              <a:t>There are objections from Bulgarian and Romanian experts </a:t>
            </a:r>
            <a:r>
              <a:rPr lang="en-US" sz="2800" dirty="0" smtClean="0"/>
              <a:t>to :</a:t>
            </a:r>
            <a:endParaRPr lang="en-US" sz="2800" dirty="0" smtClean="0"/>
          </a:p>
          <a:p>
            <a:r>
              <a:rPr lang="en-US" sz="2800" dirty="0" smtClean="0"/>
              <a:t>L</a:t>
            </a:r>
            <a:r>
              <a:rPr lang="en-US" sz="2800" dirty="0" smtClean="0"/>
              <a:t>ocation </a:t>
            </a:r>
            <a:r>
              <a:rPr lang="en-US" sz="2800" dirty="0" smtClean="0"/>
              <a:t>– on instable soil at only 4 KM from the Danube river only 30 m deep, above the surface waters</a:t>
            </a:r>
            <a:r>
              <a:rPr lang="en-US" sz="2800" dirty="0" smtClean="0"/>
              <a:t>; </a:t>
            </a:r>
            <a:endParaRPr lang="en-US" sz="2800" dirty="0" smtClean="0"/>
          </a:p>
          <a:p>
            <a:r>
              <a:rPr lang="en-US" sz="2800" dirty="0" smtClean="0"/>
              <a:t>V</a:t>
            </a:r>
            <a:r>
              <a:rPr lang="en-US" sz="2800" dirty="0" smtClean="0"/>
              <a:t>ery </a:t>
            </a:r>
            <a:r>
              <a:rPr lang="en-US" sz="2800" dirty="0" smtClean="0"/>
              <a:t>large operating time (370 years</a:t>
            </a:r>
            <a:r>
              <a:rPr lang="en-US" sz="2800" dirty="0" smtClean="0"/>
              <a:t>) not sustained by construction materials; </a:t>
            </a:r>
            <a:endParaRPr lang="en-US" sz="2800" dirty="0" smtClean="0"/>
          </a:p>
          <a:p>
            <a:r>
              <a:rPr lang="en-US" sz="2800" dirty="0" smtClean="0"/>
              <a:t>U</a:t>
            </a:r>
            <a:r>
              <a:rPr lang="en-US" sz="2800" dirty="0" smtClean="0"/>
              <a:t>njustified </a:t>
            </a:r>
            <a:r>
              <a:rPr lang="en-US" sz="2800" dirty="0" smtClean="0"/>
              <a:t>capacity of </a:t>
            </a:r>
            <a:r>
              <a:rPr lang="en-US" sz="2800" dirty="0" smtClean="0"/>
              <a:t>waste ( question not clearly answered at the public debates);</a:t>
            </a:r>
            <a:endParaRPr lang="en-US" sz="2800" dirty="0" smtClean="0"/>
          </a:p>
          <a:p>
            <a:r>
              <a:rPr lang="en-US" sz="2800" dirty="0" smtClean="0"/>
              <a:t>Geographical  and geologic characteristics of the chosen </a:t>
            </a:r>
            <a:r>
              <a:rPr lang="en-US" sz="2800" dirty="0" smtClean="0"/>
              <a:t>site</a:t>
            </a:r>
            <a:r>
              <a:rPr lang="en-US" sz="2800" dirty="0" smtClean="0"/>
              <a:t>;</a:t>
            </a:r>
            <a:endParaRPr lang="en-US" sz="2800" dirty="0" smtClean="0"/>
          </a:p>
          <a:p>
            <a:r>
              <a:rPr lang="en-US" sz="2800" dirty="0" smtClean="0"/>
              <a:t>Contradictory info presented at the debate, on notification </a:t>
            </a:r>
            <a:r>
              <a:rPr lang="en-US" sz="2800" dirty="0" smtClean="0"/>
              <a:t>documents </a:t>
            </a:r>
            <a:r>
              <a:rPr lang="en-US" sz="2800" dirty="0" smtClean="0"/>
              <a:t>and illustration materials distributed to the Romanian </a:t>
            </a:r>
            <a:r>
              <a:rPr lang="en-US" sz="2800" dirty="0" smtClean="0"/>
              <a:t>public.   </a:t>
            </a:r>
            <a:endParaRPr lang="en-US" sz="28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53" y="470761"/>
            <a:ext cx="11484243" cy="6193510"/>
          </a:xfrm>
        </p:spPr>
        <p:txBody>
          <a:bodyPr>
            <a:noAutofit/>
          </a:bodyPr>
          <a:lstStyle/>
          <a:p>
            <a:r>
              <a:rPr lang="en-US" sz="2800" dirty="0" smtClean="0"/>
              <a:t>Totally inadequate, dishonest and manipulative </a:t>
            </a:r>
            <a:r>
              <a:rPr lang="en-US" sz="2800" dirty="0" smtClean="0"/>
              <a:t>compilation </a:t>
            </a:r>
            <a:r>
              <a:rPr lang="en-US" sz="2800" dirty="0" smtClean="0"/>
              <a:t>in terms of safety </a:t>
            </a:r>
            <a:r>
              <a:rPr lang="en-US" sz="2800" dirty="0" smtClean="0"/>
              <a:t>with the nuclear waste </a:t>
            </a:r>
            <a:r>
              <a:rPr lang="en-US" sz="2800" dirty="0" smtClean="0"/>
              <a:t>repository in Spain </a:t>
            </a:r>
            <a:r>
              <a:rPr lang="en-US" sz="2800" dirty="0" smtClean="0"/>
              <a:t>(El </a:t>
            </a:r>
            <a:r>
              <a:rPr lang="en-US" sz="2800" dirty="0" err="1" smtClean="0"/>
              <a:t>Cabril</a:t>
            </a:r>
            <a:r>
              <a:rPr lang="en-US" sz="2800" dirty="0" smtClean="0"/>
              <a:t>).</a:t>
            </a:r>
            <a:endParaRPr lang="en-US" sz="2800" dirty="0" smtClean="0"/>
          </a:p>
          <a:p>
            <a:r>
              <a:rPr lang="en-US" sz="2800" dirty="0" smtClean="0"/>
              <a:t>I</a:t>
            </a:r>
            <a:r>
              <a:rPr lang="en-US" sz="2800" dirty="0" smtClean="0"/>
              <a:t>nformation </a:t>
            </a:r>
            <a:r>
              <a:rPr lang="en-US" sz="2800" dirty="0" smtClean="0"/>
              <a:t>extracted from the impact assessment document sent to </a:t>
            </a:r>
            <a:r>
              <a:rPr lang="en-US" sz="2800" dirty="0" err="1" smtClean="0"/>
              <a:t>ACpV</a:t>
            </a:r>
            <a:r>
              <a:rPr lang="en-US" sz="2800" dirty="0" smtClean="0"/>
              <a:t> by Bulgarian experts, </a:t>
            </a:r>
            <a:r>
              <a:rPr lang="en-US" sz="2800" b="1" dirty="0" smtClean="0"/>
              <a:t>demonstrate that </a:t>
            </a:r>
            <a:r>
              <a:rPr lang="en-US" sz="2800" dirty="0" smtClean="0"/>
              <a:t>on site there will be buried nuclear </a:t>
            </a:r>
            <a:r>
              <a:rPr lang="en-US" sz="2800" b="1" dirty="0" smtClean="0"/>
              <a:t>waste containing radioactive material with a </a:t>
            </a:r>
            <a:r>
              <a:rPr lang="en-US" sz="2800" b="1" dirty="0" smtClean="0"/>
              <a:t>lifetime </a:t>
            </a:r>
            <a:r>
              <a:rPr lang="en-US" sz="2800" b="1" dirty="0" smtClean="0"/>
              <a:t>of millions of years </a:t>
            </a:r>
            <a:r>
              <a:rPr lang="en-US" sz="2800" dirty="0" smtClean="0"/>
              <a:t>( the deposit is intended to ... resist  only 375 years</a:t>
            </a:r>
            <a:r>
              <a:rPr lang="en-US" sz="2800" dirty="0" smtClean="0"/>
              <a:t>!).</a:t>
            </a:r>
            <a:endParaRPr lang="en-US" sz="2800" dirty="0" smtClean="0"/>
          </a:p>
          <a:p>
            <a:r>
              <a:rPr lang="en-US" sz="2800" dirty="0" smtClean="0"/>
              <a:t>The documents mention that </a:t>
            </a:r>
            <a:r>
              <a:rPr lang="en-US" sz="2800" b="1" dirty="0" smtClean="0"/>
              <a:t>"waste disposal is not allowed, if contains long-lasting nuclides (with a half-life longer than the half-life of Cs-137)" </a:t>
            </a:r>
          </a:p>
          <a:p>
            <a:r>
              <a:rPr lang="en-US" sz="2800" dirty="0" smtClean="0"/>
              <a:t>"According to the EIA table, the" Radionuclide inventory “mention  </a:t>
            </a:r>
            <a:r>
              <a:rPr lang="en-US" sz="2800" dirty="0" err="1" smtClean="0"/>
              <a:t>radionuclides</a:t>
            </a:r>
            <a:r>
              <a:rPr lang="en-US" sz="2800" dirty="0" smtClean="0"/>
              <a:t> (</a:t>
            </a:r>
            <a:r>
              <a:rPr lang="en-US" sz="2800" dirty="0" smtClean="0"/>
              <a:t>C-14, Nb-94</a:t>
            </a:r>
            <a:r>
              <a:rPr lang="en-US" sz="2800" dirty="0" smtClean="0"/>
              <a:t>, </a:t>
            </a:r>
            <a:r>
              <a:rPr lang="en-US" sz="2800" dirty="0" smtClean="0"/>
              <a:t>I-129</a:t>
            </a:r>
            <a:r>
              <a:rPr lang="en-US" sz="2800" dirty="0" smtClean="0"/>
              <a:t>) having half life much longer than Cs-137. </a:t>
            </a:r>
          </a:p>
          <a:p>
            <a:r>
              <a:rPr lang="en-US" sz="2800" dirty="0" smtClean="0"/>
              <a:t>“The inclusion of radioactive waste in concrete cubes (</a:t>
            </a:r>
            <a:r>
              <a:rPr lang="en-US" sz="2800" dirty="0" smtClean="0"/>
              <a:t>2m </a:t>
            </a:r>
            <a:r>
              <a:rPr lang="en-US" sz="2800" dirty="0" smtClean="0"/>
              <a:t>side) does not allow effective control of the stored material</a:t>
            </a:r>
            <a:r>
              <a:rPr lang="en-US" sz="2800" dirty="0" smtClean="0"/>
              <a:t>”.</a:t>
            </a:r>
            <a:endParaRPr lang="en-US" sz="28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32" y="256638"/>
            <a:ext cx="10926306" cy="921234"/>
          </a:xfrm>
        </p:spPr>
        <p:txBody>
          <a:bodyPr/>
          <a:lstStyle/>
          <a:p>
            <a:r>
              <a:rPr lang="en-US" b="1" dirty="0" smtClean="0"/>
              <a:t>3. Construction of a new nuclear unit at NPP </a:t>
            </a:r>
            <a:r>
              <a:rPr lang="en-US" b="1" dirty="0" err="1" smtClean="0"/>
              <a:t>Kozloduy</a:t>
            </a:r>
            <a:endParaRPr lang="en-US" dirty="0"/>
          </a:p>
        </p:txBody>
      </p:sp>
      <p:sp>
        <p:nvSpPr>
          <p:cNvPr id="3" name="Content Placeholder 2"/>
          <p:cNvSpPr>
            <a:spLocks noGrp="1"/>
          </p:cNvSpPr>
          <p:nvPr>
            <p:ph idx="1"/>
          </p:nvPr>
        </p:nvSpPr>
        <p:spPr>
          <a:xfrm>
            <a:off x="604436" y="1416157"/>
            <a:ext cx="11112283" cy="5124128"/>
          </a:xfrm>
        </p:spPr>
        <p:txBody>
          <a:bodyPr>
            <a:noAutofit/>
          </a:bodyPr>
          <a:lstStyle/>
          <a:p>
            <a:pPr>
              <a:buNone/>
            </a:pPr>
            <a:r>
              <a:rPr lang="en-US" sz="2800" b="1" dirty="0" smtClean="0">
                <a:solidFill>
                  <a:schemeClr val="accent1"/>
                </a:solidFill>
              </a:rPr>
              <a:t>   Bulgarian Report </a:t>
            </a:r>
          </a:p>
          <a:p>
            <a:r>
              <a:rPr lang="en-US" sz="2800" b="1" dirty="0" smtClean="0"/>
              <a:t>“Project </a:t>
            </a:r>
            <a:r>
              <a:rPr lang="en-US" sz="2800" b="1" dirty="0" smtClean="0"/>
              <a:t>financing, economic viability. This is one of the most non-transparent issues </a:t>
            </a:r>
            <a:r>
              <a:rPr lang="en-US" sz="2800" dirty="0" smtClean="0"/>
              <a:t>in relation </a:t>
            </a:r>
            <a:r>
              <a:rPr lang="en-US" sz="2800" dirty="0" smtClean="0"/>
              <a:t>to installing a new unit at NPP </a:t>
            </a:r>
            <a:r>
              <a:rPr lang="en-US" sz="2800" dirty="0" err="1" smtClean="0"/>
              <a:t>Kozlodui</a:t>
            </a:r>
            <a:r>
              <a:rPr lang="en-US" sz="2800" dirty="0" smtClean="0"/>
              <a:t>. Since the parameters that are being discussed </a:t>
            </a:r>
            <a:r>
              <a:rPr lang="en-US" sz="2800" b="1" dirty="0" smtClean="0"/>
              <a:t>are extremely inadequate and vague</a:t>
            </a:r>
            <a:r>
              <a:rPr lang="en-US" sz="2800" dirty="0" smtClean="0"/>
              <a:t> (e.g. “a price of under 100 BGN / MW”, </a:t>
            </a:r>
            <a:r>
              <a:rPr lang="en-US" sz="2800" dirty="0" smtClean="0"/>
              <a:t>“utilizing </a:t>
            </a:r>
            <a:r>
              <a:rPr lang="en-US" sz="2800" dirty="0" smtClean="0"/>
              <a:t>the infrastructure will decrease construction costs”, “the project will payback in 18 years' time”), the only way to make some kind of assessment of the risk is </a:t>
            </a:r>
            <a:r>
              <a:rPr lang="en-US" sz="2800" b="1" dirty="0" smtClean="0"/>
              <a:t>to compare the project with other nuclear projects </a:t>
            </a:r>
            <a:r>
              <a:rPr lang="en-US" sz="2800" dirty="0" smtClean="0"/>
              <a:t>currently in progress in Europe. </a:t>
            </a:r>
          </a:p>
          <a:p>
            <a:r>
              <a:rPr lang="en-US" sz="2800" b="1" dirty="0" smtClean="0"/>
              <a:t>“NPP </a:t>
            </a:r>
            <a:r>
              <a:rPr lang="en-US" sz="2800" b="1" dirty="0" err="1" smtClean="0"/>
              <a:t>Belene</a:t>
            </a:r>
            <a:r>
              <a:rPr lang="en-US" sz="2800" b="1" dirty="0" smtClean="0"/>
              <a:t> </a:t>
            </a:r>
            <a:r>
              <a:rPr lang="en-US" sz="2800" dirty="0" smtClean="0"/>
              <a:t>is the most drastic example of concealing the true costs of a nuclear </a:t>
            </a:r>
            <a:r>
              <a:rPr lang="en-US" sz="2800" dirty="0" err="1" smtClean="0"/>
              <a:t>project.At</a:t>
            </a:r>
            <a:r>
              <a:rPr lang="en-US" sz="2800" dirty="0" smtClean="0"/>
              <a:t> the end of the day, its </a:t>
            </a:r>
            <a:r>
              <a:rPr lang="en-US" sz="2800" b="1" dirty="0" smtClean="0"/>
              <a:t>final forecast cost shot up from nearly 4 billion Euro to 10-12 billion Euro </a:t>
            </a:r>
            <a:r>
              <a:rPr lang="en-US" sz="2800" dirty="0" smtClean="0"/>
              <a:t>– that is 2.5 – 3 times</a:t>
            </a:r>
            <a:r>
              <a:rPr lang="en-US" sz="2800" dirty="0" smtClean="0"/>
              <a:t>!” </a:t>
            </a:r>
            <a:endParaRPr lang="en-US" sz="28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19" y="1534332"/>
            <a:ext cx="10957301" cy="4637868"/>
          </a:xfrm>
        </p:spPr>
        <p:txBody>
          <a:bodyPr>
            <a:normAutofit lnSpcReduction="10000"/>
          </a:bodyPr>
          <a:lstStyle/>
          <a:p>
            <a:pPr>
              <a:buNone/>
            </a:pPr>
            <a:r>
              <a:rPr lang="en-US" sz="2800" b="1" dirty="0" smtClean="0"/>
              <a:t>  </a:t>
            </a:r>
            <a:r>
              <a:rPr lang="en-US" sz="2800" b="1" dirty="0" smtClean="0">
                <a:solidFill>
                  <a:schemeClr val="accent1"/>
                </a:solidFill>
              </a:rPr>
              <a:t>Austrian Report </a:t>
            </a:r>
          </a:p>
          <a:p>
            <a:pPr>
              <a:buNone/>
            </a:pPr>
            <a:r>
              <a:rPr lang="en-US" sz="2800" b="1" dirty="0" smtClean="0">
                <a:solidFill>
                  <a:schemeClr val="accent1"/>
                </a:solidFill>
              </a:rPr>
              <a:t> </a:t>
            </a:r>
            <a:r>
              <a:rPr lang="en-US" sz="2800" b="1" dirty="0" smtClean="0">
                <a:solidFill>
                  <a:schemeClr val="accent1"/>
                </a:solidFill>
              </a:rPr>
              <a:t>  “</a:t>
            </a:r>
            <a:r>
              <a:rPr lang="en-US" sz="2800" dirty="0" smtClean="0"/>
              <a:t>No</a:t>
            </a:r>
            <a:r>
              <a:rPr lang="en-US" sz="2800" dirty="0" smtClean="0"/>
              <a:t> </a:t>
            </a:r>
            <a:r>
              <a:rPr lang="en-US" sz="2800" dirty="0" smtClean="0"/>
              <a:t>detailed information on the</a:t>
            </a:r>
            <a:r>
              <a:rPr lang="ro-RO" sz="2800" dirty="0" smtClean="0"/>
              <a:t> </a:t>
            </a:r>
            <a:r>
              <a:rPr lang="en-US" sz="2800" dirty="0" smtClean="0"/>
              <a:t>safety systems of the reactor types under consideration, especially</a:t>
            </a:r>
            <a:r>
              <a:rPr lang="ro-RO" sz="2800" dirty="0" smtClean="0"/>
              <a:t> </a:t>
            </a:r>
            <a:r>
              <a:rPr lang="en-US" sz="2800" dirty="0" smtClean="0"/>
              <a:t>concerning passive core cooling system, passive containment cooling</a:t>
            </a:r>
            <a:r>
              <a:rPr lang="ro-RO" sz="2800" dirty="0" smtClean="0"/>
              <a:t> </a:t>
            </a:r>
            <a:r>
              <a:rPr lang="en-US" sz="2800" dirty="0" smtClean="0"/>
              <a:t>system.</a:t>
            </a:r>
            <a:endParaRPr lang="ro-RO" sz="2800" dirty="0" smtClean="0"/>
          </a:p>
          <a:p>
            <a:r>
              <a:rPr lang="en-US" sz="2800" dirty="0" smtClean="0"/>
              <a:t>The </a:t>
            </a:r>
            <a:r>
              <a:rPr lang="en-US" sz="2800" dirty="0" smtClean="0"/>
              <a:t>concept of practical elimination </a:t>
            </a:r>
            <a:r>
              <a:rPr lang="en-US" sz="2800" dirty="0" smtClean="0"/>
              <a:t>is not </a:t>
            </a:r>
            <a:r>
              <a:rPr lang="en-US" sz="2800" dirty="0" smtClean="0"/>
              <a:t>applied consistently</a:t>
            </a:r>
            <a:r>
              <a:rPr lang="ro-RO" sz="2800" dirty="0" smtClean="0"/>
              <a:t> </a:t>
            </a:r>
            <a:r>
              <a:rPr lang="en-US" sz="2800" dirty="0" smtClean="0"/>
              <a:t>in the safety requirements for the </a:t>
            </a:r>
            <a:r>
              <a:rPr lang="en-US" sz="2800" dirty="0" smtClean="0"/>
              <a:t>new unit</a:t>
            </a:r>
            <a:r>
              <a:rPr lang="en-US" sz="2800" dirty="0" smtClean="0"/>
              <a:t>. </a:t>
            </a:r>
            <a:r>
              <a:rPr lang="en-US" sz="2800" dirty="0" smtClean="0"/>
              <a:t>Practical elimination of accident sequences</a:t>
            </a:r>
            <a:r>
              <a:rPr lang="ro-RO" sz="2800" dirty="0" smtClean="0"/>
              <a:t> </a:t>
            </a:r>
            <a:r>
              <a:rPr lang="en-US" sz="2800" dirty="0" smtClean="0"/>
              <a:t>has to be demonstrated with state-of-the-art probabilistic and </a:t>
            </a:r>
            <a:r>
              <a:rPr lang="en-US" sz="2800" dirty="0" smtClean="0"/>
              <a:t>deterministic methods</a:t>
            </a:r>
            <a:r>
              <a:rPr lang="en-US" sz="2800" dirty="0" smtClean="0"/>
              <a:t>, fully taking into account the corresponding </a:t>
            </a:r>
            <a:r>
              <a:rPr lang="en-US" sz="2800" dirty="0" smtClean="0"/>
              <a:t>publications of</a:t>
            </a:r>
            <a:r>
              <a:rPr lang="ro-RO" sz="2800" dirty="0" smtClean="0"/>
              <a:t> </a:t>
            </a:r>
            <a:r>
              <a:rPr lang="en-US" sz="2800" dirty="0" smtClean="0"/>
              <a:t>WENRA</a:t>
            </a:r>
            <a:r>
              <a:rPr lang="en-US" sz="2800" dirty="0" smtClean="0"/>
              <a:t>.</a:t>
            </a:r>
          </a:p>
          <a:p>
            <a:r>
              <a:rPr lang="en-US" sz="2800" b="1" dirty="0" smtClean="0"/>
              <a:t>Not provided </a:t>
            </a:r>
            <a:r>
              <a:rPr lang="en-US" sz="2800" b="1" dirty="0" smtClean="0"/>
              <a:t>information on </a:t>
            </a:r>
            <a:r>
              <a:rPr lang="en-US" sz="2800" b="1" dirty="0" smtClean="0"/>
              <a:t>assessments </a:t>
            </a:r>
            <a:r>
              <a:rPr lang="en-US" sz="2800" b="1" dirty="0" smtClean="0"/>
              <a:t>concerning the reliability and effectiveness of the safety</a:t>
            </a:r>
            <a:r>
              <a:rPr lang="ro-RO" sz="2800" b="1" dirty="0" smtClean="0"/>
              <a:t> </a:t>
            </a:r>
            <a:r>
              <a:rPr lang="en-US" sz="2800" b="1" dirty="0" smtClean="0"/>
              <a:t>systems of the </a:t>
            </a:r>
            <a:r>
              <a:rPr lang="en-US" sz="2800" b="1" dirty="0" smtClean="0"/>
              <a:t>reactor.”</a:t>
            </a:r>
            <a:endParaRPr lang="ro-RO" sz="2800" dirty="0" smtClean="0"/>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941" y="501758"/>
            <a:ext cx="11391256" cy="6100520"/>
          </a:xfrm>
        </p:spPr>
        <p:txBody>
          <a:bodyPr>
            <a:noAutofit/>
          </a:bodyPr>
          <a:lstStyle/>
          <a:p>
            <a:r>
              <a:rPr lang="en-US" sz="2800" i="1" dirty="0" smtClean="0">
                <a:solidFill>
                  <a:srgbClr val="FF0000"/>
                </a:solidFill>
              </a:rPr>
              <a:t>“The </a:t>
            </a:r>
            <a:r>
              <a:rPr lang="en-US" sz="2800" i="1" dirty="0" smtClean="0">
                <a:solidFill>
                  <a:srgbClr val="FF0000"/>
                </a:solidFill>
              </a:rPr>
              <a:t>seismic characteristics of the </a:t>
            </a:r>
            <a:r>
              <a:rPr lang="en-US" sz="2800" i="1" dirty="0" err="1" smtClean="0">
                <a:solidFill>
                  <a:srgbClr val="FF0000"/>
                </a:solidFill>
              </a:rPr>
              <a:t>Kozloduy</a:t>
            </a:r>
            <a:r>
              <a:rPr lang="ro-RO" sz="2800" i="1" dirty="0" smtClean="0">
                <a:solidFill>
                  <a:srgbClr val="FF0000"/>
                </a:solidFill>
              </a:rPr>
              <a:t> </a:t>
            </a:r>
            <a:r>
              <a:rPr lang="en-US" sz="2800" i="1" dirty="0" smtClean="0">
                <a:solidFill>
                  <a:srgbClr val="FF0000"/>
                </a:solidFill>
              </a:rPr>
              <a:t>NPP site used as a basis for the environmental impact assessment were</a:t>
            </a:r>
            <a:r>
              <a:rPr lang="ro-RO" sz="2800" i="1" dirty="0" smtClean="0">
                <a:solidFill>
                  <a:srgbClr val="FF0000"/>
                </a:solidFill>
              </a:rPr>
              <a:t> </a:t>
            </a:r>
            <a:r>
              <a:rPr lang="en-US" sz="2800" i="1" dirty="0" smtClean="0">
                <a:solidFill>
                  <a:srgbClr val="FF0000"/>
                </a:solidFill>
              </a:rPr>
              <a:t>defined in </a:t>
            </a:r>
            <a:r>
              <a:rPr lang="en-US" sz="2800" i="1" dirty="0" smtClean="0">
                <a:solidFill>
                  <a:srgbClr val="FF0000"/>
                </a:solidFill>
              </a:rPr>
              <a:t>the </a:t>
            </a:r>
            <a:r>
              <a:rPr lang="en-US" sz="2800" i="1" dirty="0" smtClean="0">
                <a:solidFill>
                  <a:srgbClr val="FF0000"/>
                </a:solidFill>
              </a:rPr>
              <a:t>period </a:t>
            </a:r>
            <a:r>
              <a:rPr lang="en-US" sz="2800" i="1" dirty="0" smtClean="0">
                <a:solidFill>
                  <a:srgbClr val="FF0000"/>
                </a:solidFill>
              </a:rPr>
              <a:t>1991 </a:t>
            </a:r>
            <a:r>
              <a:rPr lang="en-US" sz="2800" i="1" dirty="0" smtClean="0">
                <a:solidFill>
                  <a:srgbClr val="FF0000"/>
                </a:solidFill>
              </a:rPr>
              <a:t>– </a:t>
            </a:r>
            <a:r>
              <a:rPr lang="en-US" sz="2800" i="1" dirty="0" smtClean="0">
                <a:solidFill>
                  <a:srgbClr val="FF0000"/>
                </a:solidFill>
              </a:rPr>
              <a:t>1995</a:t>
            </a:r>
          </a:p>
          <a:p>
            <a:r>
              <a:rPr lang="en-US" sz="2800" i="1" dirty="0" smtClean="0"/>
              <a:t>Not provided </a:t>
            </a:r>
            <a:r>
              <a:rPr lang="en-US" sz="2800" dirty="0" smtClean="0"/>
              <a:t>detailed </a:t>
            </a:r>
            <a:r>
              <a:rPr lang="en-US" sz="2800" dirty="0" smtClean="0"/>
              <a:t>information about the analyses conducted after 1995 to make</a:t>
            </a:r>
            <a:r>
              <a:rPr lang="ro-RO" sz="2800" dirty="0" smtClean="0"/>
              <a:t> </a:t>
            </a:r>
            <a:r>
              <a:rPr lang="en-US" sz="2800" dirty="0" smtClean="0"/>
              <a:t>sure that the seismic hazard assessment still fulfills the actual state-of-the-art</a:t>
            </a:r>
            <a:r>
              <a:rPr lang="ro-RO" sz="2800" dirty="0" smtClean="0"/>
              <a:t> </a:t>
            </a:r>
            <a:r>
              <a:rPr lang="en-US" sz="2800" dirty="0" smtClean="0"/>
              <a:t>in seismic hazard assessment for nuclear facilities (e.g. regarding model parameters,</a:t>
            </a:r>
            <a:r>
              <a:rPr lang="ro-RO" sz="2800" dirty="0" smtClean="0"/>
              <a:t> </a:t>
            </a:r>
            <a:r>
              <a:rPr lang="en-US" sz="2800" dirty="0" smtClean="0"/>
              <a:t>response spectra, consideration of uncertainties and assessment</a:t>
            </a:r>
            <a:r>
              <a:rPr lang="ro-RO" sz="2800" dirty="0" smtClean="0"/>
              <a:t> </a:t>
            </a:r>
            <a:r>
              <a:rPr lang="en-US" sz="2800" dirty="0" smtClean="0"/>
              <a:t>of </a:t>
            </a:r>
            <a:r>
              <a:rPr lang="ro-RO" sz="2800" dirty="0" smtClean="0"/>
              <a:t> </a:t>
            </a:r>
            <a:r>
              <a:rPr lang="en-US" sz="2800" dirty="0" smtClean="0"/>
              <a:t>local site </a:t>
            </a:r>
            <a:r>
              <a:rPr lang="en-US" sz="2800" dirty="0" smtClean="0"/>
              <a:t>effects).</a:t>
            </a:r>
          </a:p>
          <a:p>
            <a:r>
              <a:rPr lang="en-US" sz="2800" dirty="0" smtClean="0"/>
              <a:t>No information </a:t>
            </a:r>
            <a:r>
              <a:rPr lang="en-US" sz="2800" dirty="0" smtClean="0"/>
              <a:t>about effectiveness and robustness of safety systems </a:t>
            </a:r>
            <a:r>
              <a:rPr lang="en-US" sz="2800" dirty="0" smtClean="0"/>
              <a:t>measures </a:t>
            </a:r>
            <a:r>
              <a:rPr lang="en-US" sz="2800" dirty="0" smtClean="0"/>
              <a:t>for prevention and mitigation of severe accidents in case of different design extension conditions (e.g. external events beyond the design basis). </a:t>
            </a:r>
          </a:p>
          <a:p>
            <a:r>
              <a:rPr lang="en-US" sz="2800" dirty="0" smtClean="0"/>
              <a:t>No info </a:t>
            </a:r>
            <a:r>
              <a:rPr lang="en-US" sz="2800" dirty="0" smtClean="0"/>
              <a:t>about frequencies of scenarios with large early releases, </a:t>
            </a:r>
            <a:r>
              <a:rPr lang="en-US" sz="2800" dirty="0" smtClean="0"/>
              <a:t>efficiency </a:t>
            </a:r>
            <a:r>
              <a:rPr lang="en-US" sz="2800" dirty="0" smtClean="0"/>
              <a:t>of the</a:t>
            </a:r>
            <a:r>
              <a:rPr lang="ro-RO" sz="2800" dirty="0" smtClean="0"/>
              <a:t> </a:t>
            </a:r>
            <a:r>
              <a:rPr lang="en-US" sz="2800" dirty="0" smtClean="0"/>
              <a:t>retention of radioactive nuclides inside the plant with technical</a:t>
            </a:r>
            <a:r>
              <a:rPr lang="ro-RO" sz="2800" dirty="0" smtClean="0"/>
              <a:t> </a:t>
            </a:r>
            <a:r>
              <a:rPr lang="en-US" sz="2800" dirty="0" smtClean="0"/>
              <a:t>justification.”</a:t>
            </a:r>
            <a:endParaRPr lang="en-US" sz="2800" dirty="0" smtClean="0"/>
          </a:p>
          <a:p>
            <a:endParaRPr lang="ro-RO" sz="2800"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949" y="1106192"/>
            <a:ext cx="11189776" cy="4395706"/>
          </a:xfrm>
        </p:spPr>
        <p:txBody>
          <a:bodyPr>
            <a:noAutofit/>
          </a:bodyPr>
          <a:lstStyle/>
          <a:p>
            <a:r>
              <a:rPr lang="en-US" sz="2800" dirty="0" smtClean="0"/>
              <a:t>“Different accident scenarios</a:t>
            </a:r>
            <a:r>
              <a:rPr lang="en-US" sz="2800" dirty="0" smtClean="0"/>
              <a:t>, c</a:t>
            </a:r>
            <a:r>
              <a:rPr lang="en-US" sz="2800" dirty="0" smtClean="0"/>
              <a:t>onsequences </a:t>
            </a:r>
            <a:r>
              <a:rPr lang="en-US" sz="2800" dirty="0" smtClean="0"/>
              <a:t>of a severe accident with a large</a:t>
            </a:r>
            <a:r>
              <a:rPr lang="ro-RO" sz="2800" dirty="0" smtClean="0"/>
              <a:t> </a:t>
            </a:r>
            <a:r>
              <a:rPr lang="en-US" sz="2800" dirty="0" smtClean="0"/>
              <a:t>release </a:t>
            </a:r>
            <a:r>
              <a:rPr lang="en-US" sz="2800" dirty="0" smtClean="0"/>
              <a:t>should be included in </a:t>
            </a:r>
            <a:r>
              <a:rPr lang="en-US" sz="2800" dirty="0" smtClean="0"/>
              <a:t>addition to the limited release scenario presented in the </a:t>
            </a:r>
            <a:r>
              <a:rPr lang="en-US" sz="2800" dirty="0" smtClean="0"/>
              <a:t>EIA-Report</a:t>
            </a:r>
            <a:r>
              <a:rPr lang="en-US" sz="2800" dirty="0" smtClean="0"/>
              <a:t>; </a:t>
            </a:r>
          </a:p>
          <a:p>
            <a:r>
              <a:rPr lang="en-US" sz="2800" b="1" dirty="0" smtClean="0"/>
              <a:t>Incomplete information </a:t>
            </a:r>
            <a:r>
              <a:rPr lang="en-US" sz="2800" dirty="0" smtClean="0"/>
              <a:t>about the results of the </a:t>
            </a:r>
            <a:r>
              <a:rPr lang="en-US" sz="2800" b="1" dirty="0" smtClean="0"/>
              <a:t>dispersion calculation, only results for the distance of</a:t>
            </a:r>
            <a:r>
              <a:rPr lang="ro-RO" sz="2800" b="1" dirty="0" smtClean="0"/>
              <a:t> </a:t>
            </a:r>
            <a:r>
              <a:rPr lang="en-US" sz="2800" b="1" dirty="0" smtClean="0"/>
              <a:t>200 km is presented; </a:t>
            </a:r>
            <a:r>
              <a:rPr lang="en-US" sz="2800" dirty="0" smtClean="0"/>
              <a:t>distance </a:t>
            </a:r>
            <a:r>
              <a:rPr lang="en-US" sz="2800" dirty="0" smtClean="0"/>
              <a:t>for transport of the radioactive</a:t>
            </a:r>
            <a:r>
              <a:rPr lang="ro-RO" sz="2800" dirty="0" smtClean="0"/>
              <a:t> </a:t>
            </a:r>
            <a:r>
              <a:rPr lang="en-US" sz="2800" dirty="0" smtClean="0"/>
              <a:t>substances after 48 </a:t>
            </a:r>
            <a:r>
              <a:rPr lang="en-US" sz="2800" dirty="0" smtClean="0"/>
              <a:t>hours, </a:t>
            </a:r>
            <a:r>
              <a:rPr lang="en-US" sz="2800" dirty="0" smtClean="0"/>
              <a:t>with wind velocities of 2 m/s or 5 </a:t>
            </a:r>
            <a:r>
              <a:rPr lang="en-US" sz="2800" dirty="0" smtClean="0"/>
              <a:t>m/s,</a:t>
            </a:r>
            <a:r>
              <a:rPr lang="ro-RO" sz="2800" dirty="0" smtClean="0"/>
              <a:t> </a:t>
            </a:r>
            <a:r>
              <a:rPr lang="en-US" sz="2800" dirty="0" smtClean="0"/>
              <a:t>is about 346 km or 864 km, </a:t>
            </a:r>
            <a:r>
              <a:rPr lang="en-US" sz="2800" dirty="0" smtClean="0"/>
              <a:t>respectively ! </a:t>
            </a:r>
            <a:r>
              <a:rPr lang="en-US" sz="2800" dirty="0" smtClean="0"/>
              <a:t> </a:t>
            </a:r>
          </a:p>
          <a:p>
            <a:r>
              <a:rPr lang="en-US" sz="2800" dirty="0" smtClean="0"/>
              <a:t>It shows that </a:t>
            </a:r>
            <a:r>
              <a:rPr lang="en-US" sz="2800" b="1" dirty="0" smtClean="0"/>
              <a:t>effects </a:t>
            </a:r>
            <a:r>
              <a:rPr lang="en-US" sz="2800" b="1" dirty="0" smtClean="0"/>
              <a:t>of severe accidents can be wide-spread </a:t>
            </a:r>
            <a:r>
              <a:rPr lang="en-US" sz="2800" dirty="0" smtClean="0"/>
              <a:t>and long-lasting and</a:t>
            </a:r>
            <a:r>
              <a:rPr lang="ro-RO" sz="2800" dirty="0" smtClean="0"/>
              <a:t> </a:t>
            </a:r>
            <a:r>
              <a:rPr lang="en-US" sz="2800" dirty="0" smtClean="0"/>
              <a:t>even </a:t>
            </a:r>
            <a:r>
              <a:rPr lang="en-US" sz="2800" b="1" dirty="0" smtClean="0"/>
              <a:t>countries not directly bordering Bulgaria, like Austria, can be </a:t>
            </a:r>
            <a:r>
              <a:rPr lang="en-US" sz="2800" b="1" dirty="0" smtClean="0"/>
              <a:t>affected</a:t>
            </a:r>
            <a:r>
              <a:rPr lang="en-US" sz="2800" b="1" dirty="0"/>
              <a:t> </a:t>
            </a:r>
            <a:r>
              <a:rPr lang="en-US" sz="2800" b="1" dirty="0" smtClean="0"/>
              <a:t>!”</a:t>
            </a:r>
            <a:endParaRPr lang="ro-RO" sz="2800" b="1"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417" y="1431656"/>
            <a:ext cx="10693830" cy="4229100"/>
          </a:xfrm>
        </p:spPr>
        <p:txBody>
          <a:bodyPr>
            <a:normAutofit/>
          </a:bodyPr>
          <a:lstStyle/>
          <a:p>
            <a:pPr>
              <a:buNone/>
            </a:pPr>
            <a:r>
              <a:rPr lang="en-US" sz="2800" b="1" cap="all" dirty="0" smtClean="0">
                <a:solidFill>
                  <a:schemeClr val="accent1"/>
                </a:solidFill>
              </a:rPr>
              <a:t>             </a:t>
            </a:r>
          </a:p>
          <a:p>
            <a:pPr>
              <a:buNone/>
            </a:pPr>
            <a:endParaRPr lang="en-US" sz="2800" b="1" cap="all" dirty="0" smtClean="0">
              <a:solidFill>
                <a:schemeClr val="accent1"/>
              </a:solidFill>
            </a:endParaRPr>
          </a:p>
          <a:p>
            <a:pPr>
              <a:buNone/>
            </a:pPr>
            <a:r>
              <a:rPr lang="en-US" sz="2800" b="1" cap="all" dirty="0" smtClean="0">
                <a:solidFill>
                  <a:schemeClr val="accent1"/>
                </a:solidFill>
              </a:rPr>
              <a:t>             </a:t>
            </a:r>
            <a:r>
              <a:rPr lang="ro-RO" sz="3600" b="1" cap="all" dirty="0" smtClean="0">
                <a:solidFill>
                  <a:schemeClr val="accent1"/>
                </a:solidFill>
              </a:rPr>
              <a:t>PART II</a:t>
            </a:r>
            <a:r>
              <a:rPr lang="en-US" sz="2800" b="1" cap="all" dirty="0" smtClean="0">
                <a:solidFill>
                  <a:schemeClr val="accent1"/>
                </a:solidFill>
              </a:rPr>
              <a:t>  </a:t>
            </a:r>
            <a:r>
              <a:rPr lang="en-US" sz="3600" b="1" cap="all" dirty="0" smtClean="0">
                <a:solidFill>
                  <a:schemeClr val="accent1"/>
                </a:solidFill>
              </a:rPr>
              <a:t>INTERNATIONAL COOPERATION</a:t>
            </a:r>
          </a:p>
          <a:p>
            <a:pPr>
              <a:buNone/>
            </a:pPr>
            <a:r>
              <a:rPr lang="en-US" sz="3600" b="1" cap="all" dirty="0" smtClean="0">
                <a:solidFill>
                  <a:schemeClr val="accent1"/>
                </a:solidFill>
              </a:rPr>
              <a:t>                 -</a:t>
            </a:r>
            <a:r>
              <a:rPr lang="ro-RO" sz="3600" b="1" cap="all" dirty="0" smtClean="0">
                <a:solidFill>
                  <a:schemeClr val="accent1"/>
                </a:solidFill>
              </a:rPr>
              <a:t> </a:t>
            </a:r>
            <a:r>
              <a:rPr lang="en-US" sz="3600" b="1" cap="all" dirty="0" err="1" smtClean="0">
                <a:solidFill>
                  <a:schemeClr val="accent1"/>
                </a:solidFill>
              </a:rPr>
              <a:t>Npp</a:t>
            </a:r>
            <a:r>
              <a:rPr lang="en-US" sz="3600" b="1" cap="all" dirty="0" smtClean="0">
                <a:solidFill>
                  <a:schemeClr val="accent1"/>
                </a:solidFill>
              </a:rPr>
              <a:t>  </a:t>
            </a:r>
            <a:r>
              <a:rPr lang="en-US" sz="3600" b="1" cap="all" dirty="0" err="1" smtClean="0">
                <a:solidFill>
                  <a:schemeClr val="accent1"/>
                </a:solidFill>
              </a:rPr>
              <a:t>Kozloduy</a:t>
            </a:r>
            <a:r>
              <a:rPr lang="en-US" sz="3600" b="1" cap="all" dirty="0" smtClean="0">
                <a:solidFill>
                  <a:schemeClr val="accent1"/>
                </a:solidFill>
              </a:rPr>
              <a:t> case-</a:t>
            </a:r>
            <a:endParaRPr lang="en-US" sz="2800" dirty="0">
              <a:solidFill>
                <a:schemeClr val="accent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942" y="666426"/>
            <a:ext cx="11034794" cy="5951349"/>
          </a:xfrm>
        </p:spPr>
        <p:txBody>
          <a:bodyPr>
            <a:normAutofit lnSpcReduction="10000"/>
          </a:bodyPr>
          <a:lstStyle/>
          <a:p>
            <a:pPr>
              <a:buNone/>
            </a:pPr>
            <a:r>
              <a:rPr lang="ro-RO" sz="3000" b="1" dirty="0" smtClean="0"/>
              <a:t>1. </a:t>
            </a:r>
            <a:r>
              <a:rPr lang="en-US" sz="3000" b="1" dirty="0" smtClean="0"/>
              <a:t>EIA in </a:t>
            </a:r>
            <a:r>
              <a:rPr lang="en-US" sz="3000" b="1" dirty="0" err="1" smtClean="0"/>
              <a:t>transborder</a:t>
            </a:r>
            <a:r>
              <a:rPr lang="en-US" sz="3000" b="1" dirty="0" smtClean="0"/>
              <a:t> context</a:t>
            </a:r>
          </a:p>
          <a:p>
            <a:pPr lvl="1"/>
            <a:r>
              <a:rPr lang="ro-RO" sz="2600" dirty="0" smtClean="0"/>
              <a:t>ESPOO </a:t>
            </a:r>
            <a:r>
              <a:rPr lang="en-US" sz="2600" dirty="0" smtClean="0"/>
              <a:t>&amp; Aarhus </a:t>
            </a:r>
            <a:r>
              <a:rPr lang="ro-RO" sz="2600" dirty="0" err="1" smtClean="0"/>
              <a:t>Conventions</a:t>
            </a:r>
            <a:r>
              <a:rPr lang="en-US" sz="2600" dirty="0" smtClean="0"/>
              <a:t>,</a:t>
            </a:r>
          </a:p>
          <a:p>
            <a:pPr>
              <a:buNone/>
            </a:pPr>
            <a:r>
              <a:rPr lang="ro-RO" sz="3200" b="1" dirty="0" smtClean="0"/>
              <a:t>2. </a:t>
            </a:r>
            <a:r>
              <a:rPr lang="en-US" sz="3200" b="1" dirty="0" smtClean="0"/>
              <a:t>Obligations for early notifications </a:t>
            </a:r>
          </a:p>
          <a:p>
            <a:pPr>
              <a:buNone/>
            </a:pPr>
            <a:r>
              <a:rPr lang="ro-RO" sz="3000" b="1" dirty="0" smtClean="0"/>
              <a:t>3. </a:t>
            </a:r>
            <a:r>
              <a:rPr lang="en-US" sz="3000" b="1" dirty="0" smtClean="0"/>
              <a:t>Liabilities</a:t>
            </a:r>
          </a:p>
          <a:p>
            <a:pPr>
              <a:buNone/>
            </a:pPr>
            <a:r>
              <a:rPr lang="ro-RO" sz="3000" b="1" dirty="0" smtClean="0"/>
              <a:t>4. </a:t>
            </a:r>
            <a:r>
              <a:rPr lang="en-US" sz="3000" b="1" dirty="0" err="1" smtClean="0"/>
              <a:t>Preparness</a:t>
            </a:r>
            <a:r>
              <a:rPr lang="en-US" sz="3000" b="1" dirty="0" smtClean="0"/>
              <a:t> and response in case of nuclear accident</a:t>
            </a:r>
          </a:p>
          <a:p>
            <a:pPr lvl="1"/>
            <a:r>
              <a:rPr lang="en-US" sz="2600" dirty="0" smtClean="0"/>
              <a:t>Medical support and specific infrastructure in case of nuclear accident</a:t>
            </a:r>
          </a:p>
          <a:p>
            <a:pPr lvl="1"/>
            <a:r>
              <a:rPr lang="en-US" sz="2600" dirty="0" smtClean="0"/>
              <a:t>Best practices, lessons learned</a:t>
            </a:r>
          </a:p>
          <a:p>
            <a:pPr>
              <a:buNone/>
            </a:pPr>
            <a:r>
              <a:rPr lang="ro-RO" sz="3000" b="1" dirty="0" smtClean="0"/>
              <a:t>5. </a:t>
            </a:r>
            <a:r>
              <a:rPr lang="en-US" sz="3000" b="1" dirty="0" smtClean="0"/>
              <a:t>Education</a:t>
            </a:r>
          </a:p>
          <a:p>
            <a:pPr>
              <a:buNone/>
            </a:pPr>
            <a:r>
              <a:rPr lang="ro-RO" sz="3000" b="1" dirty="0" smtClean="0"/>
              <a:t>6. </a:t>
            </a:r>
            <a:r>
              <a:rPr lang="en-US" sz="3000" b="1" dirty="0" smtClean="0"/>
              <a:t>International cooperation, assistance and control </a:t>
            </a:r>
          </a:p>
          <a:p>
            <a:pPr>
              <a:buNone/>
            </a:pPr>
            <a:r>
              <a:rPr lang="en-US" sz="3000" b="1" dirty="0" smtClean="0"/>
              <a:t>7. International cooperation –case study, nuclear projects at NPP </a:t>
            </a:r>
            <a:r>
              <a:rPr lang="en-US" sz="3000" b="1" dirty="0" err="1" smtClean="0"/>
              <a:t>Kozloduy</a:t>
            </a:r>
            <a:r>
              <a:rPr lang="en-US" sz="3000" b="1" dirty="0" smtClean="0"/>
              <a:t> in </a:t>
            </a:r>
            <a:r>
              <a:rPr lang="en-US" sz="3000" b="1" dirty="0" err="1" smtClean="0"/>
              <a:t>transborder</a:t>
            </a:r>
            <a:r>
              <a:rPr lang="en-US" sz="3000" b="1" dirty="0" smtClean="0"/>
              <a:t> context</a:t>
            </a:r>
          </a:p>
          <a:p>
            <a:pPr lvl="1"/>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cap="all" dirty="0" smtClean="0"/>
              <a:t>Why we should be </a:t>
            </a:r>
            <a:br>
              <a:rPr lang="en-US" sz="3200" b="1" cap="all" dirty="0" smtClean="0"/>
            </a:br>
            <a:r>
              <a:rPr lang="en-US" sz="3200" b="1" cap="all" dirty="0" smtClean="0"/>
              <a:t>concerned about NPPs ?</a:t>
            </a:r>
            <a:endParaRPr lang="en-US" sz="3200" b="1" cap="all" dirty="0"/>
          </a:p>
        </p:txBody>
      </p:sp>
      <p:sp>
        <p:nvSpPr>
          <p:cNvPr id="3" name="Content Placeholder 2"/>
          <p:cNvSpPr>
            <a:spLocks noGrp="1"/>
          </p:cNvSpPr>
          <p:nvPr>
            <p:ph idx="1"/>
          </p:nvPr>
        </p:nvSpPr>
        <p:spPr>
          <a:xfrm>
            <a:off x="774700" y="1739900"/>
            <a:ext cx="10642600" cy="4572000"/>
          </a:xfrm>
        </p:spPr>
        <p:txBody>
          <a:bodyPr>
            <a:noAutofit/>
          </a:bodyPr>
          <a:lstStyle/>
          <a:p>
            <a:r>
              <a:rPr lang="en-US" sz="3200" dirty="0" smtClean="0"/>
              <a:t>Accidents</a:t>
            </a:r>
          </a:p>
          <a:p>
            <a:pPr lvl="1"/>
            <a:r>
              <a:rPr lang="en-US" sz="2800" dirty="0" smtClean="0"/>
              <a:t>Human errors</a:t>
            </a:r>
          </a:p>
          <a:p>
            <a:pPr lvl="1"/>
            <a:r>
              <a:rPr lang="en-US" sz="2800" dirty="0" smtClean="0"/>
              <a:t>Natural catastrophes</a:t>
            </a:r>
          </a:p>
          <a:p>
            <a:pPr lvl="1"/>
            <a:r>
              <a:rPr lang="en-US" sz="2800" dirty="0" smtClean="0">
                <a:solidFill>
                  <a:srgbClr val="FF0000"/>
                </a:solidFill>
              </a:rPr>
              <a:t>‘Volatile’ geopolitical situation</a:t>
            </a:r>
          </a:p>
          <a:p>
            <a:pPr lvl="2"/>
            <a:r>
              <a:rPr lang="en-US" sz="2400" dirty="0" smtClean="0">
                <a:solidFill>
                  <a:srgbClr val="FF0000"/>
                </a:solidFill>
              </a:rPr>
              <a:t> Terrorist attacks threat </a:t>
            </a:r>
          </a:p>
          <a:p>
            <a:r>
              <a:rPr lang="en-US" sz="3200" dirty="0" smtClean="0"/>
              <a:t>Radioactive Waste</a:t>
            </a:r>
          </a:p>
          <a:p>
            <a:pPr lvl="1"/>
            <a:r>
              <a:rPr lang="en-US" sz="2800" dirty="0" smtClean="0"/>
              <a:t>Unsolved problem</a:t>
            </a:r>
          </a:p>
          <a:p>
            <a:pPr lvl="1"/>
            <a:r>
              <a:rPr lang="en-US" sz="2800" dirty="0" smtClean="0"/>
              <a:t>Danger of dumping in rivers and sea </a:t>
            </a:r>
          </a:p>
          <a:p>
            <a:pPr lvl="2"/>
            <a:r>
              <a:rPr lang="en-US" sz="2400" dirty="0" smtClean="0"/>
              <a:t>Contamination of ecosystems </a:t>
            </a:r>
            <a:endParaRPr lang="en-US" sz="2400" dirty="0"/>
          </a:p>
        </p:txBody>
      </p:sp>
    </p:spTree>
    <p:extLst>
      <p:ext uri="{BB962C8B-B14F-4D97-AF65-F5344CB8AC3E}">
        <p14:creationId xmlns:p14="http://schemas.microsoft.com/office/powerpoint/2010/main" xmlns="" val="1571171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1. EIA in </a:t>
            </a:r>
            <a:r>
              <a:rPr lang="en-US" b="1" cap="all" dirty="0" err="1" smtClean="0"/>
              <a:t>transborder</a:t>
            </a:r>
            <a:r>
              <a:rPr lang="en-US" b="1" cap="all" dirty="0" smtClean="0"/>
              <a:t> context</a:t>
            </a:r>
            <a:endParaRPr lang="en-US" dirty="0"/>
          </a:p>
        </p:txBody>
      </p:sp>
      <p:sp>
        <p:nvSpPr>
          <p:cNvPr id="3" name="Content Placeholder 2"/>
          <p:cNvSpPr>
            <a:spLocks noGrp="1"/>
          </p:cNvSpPr>
          <p:nvPr>
            <p:ph idx="1"/>
          </p:nvPr>
        </p:nvSpPr>
        <p:spPr/>
        <p:txBody>
          <a:bodyPr>
            <a:normAutofit/>
          </a:bodyPr>
          <a:lstStyle/>
          <a:p>
            <a:pPr>
              <a:buNone/>
            </a:pPr>
            <a:r>
              <a:rPr lang="en-US" sz="3200" b="1" dirty="0" smtClean="0">
                <a:solidFill>
                  <a:schemeClr val="accent1"/>
                </a:solidFill>
              </a:rPr>
              <a:t>ESPOO Convention…</a:t>
            </a:r>
          </a:p>
          <a:p>
            <a:r>
              <a:rPr lang="en-US" sz="2800" b="1" dirty="0" smtClean="0"/>
              <a:t>Notification of  new nuclear projects</a:t>
            </a:r>
          </a:p>
          <a:p>
            <a:r>
              <a:rPr lang="en-US" sz="2800" b="1" dirty="0" smtClean="0"/>
              <a:t>Transparency, public information </a:t>
            </a:r>
          </a:p>
          <a:p>
            <a:r>
              <a:rPr lang="en-US" sz="2800" b="1" dirty="0" smtClean="0"/>
              <a:t>Debates in cross border context</a:t>
            </a:r>
            <a:endParaRPr lang="en-US"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922" y="604434"/>
            <a:ext cx="10755824" cy="6028841"/>
          </a:xfrm>
        </p:spPr>
        <p:txBody>
          <a:bodyPr>
            <a:normAutofit/>
          </a:bodyPr>
          <a:lstStyle/>
          <a:p>
            <a:pPr>
              <a:lnSpc>
                <a:spcPct val="120000"/>
              </a:lnSpc>
              <a:buNone/>
            </a:pPr>
            <a:r>
              <a:rPr lang="en-US" sz="3800" b="1" dirty="0" smtClean="0">
                <a:solidFill>
                  <a:schemeClr val="accent1"/>
                </a:solidFill>
              </a:rPr>
              <a:t>Aarhus convention (Law 86/2000 in Romania)</a:t>
            </a:r>
          </a:p>
          <a:p>
            <a:pPr>
              <a:lnSpc>
                <a:spcPct val="120000"/>
              </a:lnSpc>
              <a:buFontTx/>
              <a:buChar char="-"/>
            </a:pPr>
            <a:r>
              <a:rPr lang="en-US" sz="2800" i="1" dirty="0" smtClean="0"/>
              <a:t>The </a:t>
            </a:r>
            <a:r>
              <a:rPr lang="en-US" sz="2800" i="1" dirty="0"/>
              <a:t>provisions of this Convention shall not affect the right of a Party to maintain or introduce</a:t>
            </a:r>
            <a:r>
              <a:rPr lang="en-US" sz="3200" i="1" dirty="0"/>
              <a:t> </a:t>
            </a:r>
            <a:r>
              <a:rPr lang="en-US" sz="2800" b="1" i="1" dirty="0" smtClean="0"/>
              <a:t>measures </a:t>
            </a:r>
            <a:r>
              <a:rPr lang="en-US" sz="2800" b="1" i="1" dirty="0"/>
              <a:t>providing </a:t>
            </a:r>
            <a:r>
              <a:rPr lang="en-US" sz="2800" b="1" i="1" dirty="0" smtClean="0"/>
              <a:t>for broader </a:t>
            </a:r>
            <a:r>
              <a:rPr lang="en-US" sz="2800" b="1" i="1" dirty="0"/>
              <a:t>access to information, </a:t>
            </a:r>
            <a:r>
              <a:rPr lang="en-US" sz="2800" b="1" i="1" dirty="0" smtClean="0"/>
              <a:t>more </a:t>
            </a:r>
            <a:r>
              <a:rPr lang="en-US" sz="2800" b="1" i="1" dirty="0"/>
              <a:t>extensive public participation in decision-making </a:t>
            </a:r>
            <a:r>
              <a:rPr lang="en-US" sz="2800" i="1" dirty="0"/>
              <a:t>and </a:t>
            </a:r>
            <a:r>
              <a:rPr lang="en-US" sz="2800" i="1" dirty="0" smtClean="0"/>
              <a:t>wider </a:t>
            </a:r>
            <a:r>
              <a:rPr lang="en-US" sz="2800" i="1" dirty="0"/>
              <a:t>access to justice in environmental matters than required by this Convention</a:t>
            </a:r>
            <a:r>
              <a:rPr lang="en-US" sz="1800" dirty="0" smtClean="0"/>
              <a:t>.</a:t>
            </a:r>
          </a:p>
          <a:p>
            <a:pPr algn="just">
              <a:lnSpc>
                <a:spcPct val="100000"/>
              </a:lnSpc>
            </a:pPr>
            <a:r>
              <a:rPr lang="en-US" sz="2800" b="1" i="1" dirty="0" smtClean="0"/>
              <a:t>Each Party shall promote environmental education and environmental awareness among the public, especially on how</a:t>
            </a:r>
          </a:p>
          <a:p>
            <a:pPr lvl="1" algn="just">
              <a:lnSpc>
                <a:spcPct val="100000"/>
              </a:lnSpc>
            </a:pPr>
            <a:r>
              <a:rPr lang="en-US" sz="2600" b="1" i="1" dirty="0" smtClean="0"/>
              <a:t> to obtain access to information, </a:t>
            </a:r>
            <a:r>
              <a:rPr lang="en-US" sz="2600" b="1" i="1" dirty="0" smtClean="0"/>
              <a:t>to </a:t>
            </a:r>
            <a:r>
              <a:rPr lang="en-US" sz="2600" b="1" i="1" dirty="0" smtClean="0"/>
              <a:t>participate in decision-making </a:t>
            </a:r>
            <a:r>
              <a:rPr lang="en-US" sz="2600" i="1" dirty="0" smtClean="0"/>
              <a:t>and </a:t>
            </a:r>
          </a:p>
          <a:p>
            <a:pPr lvl="1" algn="just">
              <a:lnSpc>
                <a:spcPct val="100000"/>
              </a:lnSpc>
            </a:pPr>
            <a:r>
              <a:rPr lang="en-US" sz="2600" i="1" dirty="0" smtClean="0"/>
              <a:t>to obtain access to justice in environmental matters.</a:t>
            </a:r>
          </a:p>
          <a:p>
            <a:pPr>
              <a:lnSpc>
                <a:spcPct val="100000"/>
              </a:lnSpc>
            </a:pPr>
            <a:endParaRPr lang="en-US" sz="2800" dirty="0" smtClean="0"/>
          </a:p>
          <a:p>
            <a:pPr>
              <a:lnSpc>
                <a:spcPct val="100000"/>
              </a:lnSpc>
            </a:pPr>
            <a:endParaRPr lang="en-US" sz="1900" dirty="0" smtClean="0"/>
          </a:p>
        </p:txBody>
      </p:sp>
    </p:spTree>
    <p:extLst>
      <p:ext uri="{BB962C8B-B14F-4D97-AF65-F5344CB8AC3E}">
        <p14:creationId xmlns:p14="http://schemas.microsoft.com/office/powerpoint/2010/main" xmlns="" val="3664956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440" y="619932"/>
            <a:ext cx="11313763" cy="5191932"/>
          </a:xfrm>
        </p:spPr>
        <p:txBody>
          <a:bodyPr>
            <a:normAutofit fontScale="25000" lnSpcReduction="20000"/>
          </a:bodyPr>
          <a:lstStyle/>
          <a:p>
            <a:pPr>
              <a:lnSpc>
                <a:spcPct val="170000"/>
              </a:lnSpc>
              <a:buNone/>
            </a:pPr>
            <a:r>
              <a:rPr lang="en-US" sz="12800" b="1" cap="all" dirty="0" smtClean="0">
                <a:solidFill>
                  <a:schemeClr val="accent1"/>
                </a:solidFill>
              </a:rPr>
              <a:t>2. Obligations for early notifications </a:t>
            </a:r>
            <a:endParaRPr lang="en-US" sz="12800" b="1" dirty="0" smtClean="0"/>
          </a:p>
          <a:p>
            <a:pPr>
              <a:lnSpc>
                <a:spcPct val="170000"/>
              </a:lnSpc>
            </a:pPr>
            <a:r>
              <a:rPr lang="en-US" sz="11200" b="1" dirty="0" smtClean="0"/>
              <a:t>Governmental Decree 223/1990 </a:t>
            </a:r>
            <a:r>
              <a:rPr lang="en-US" sz="11200" dirty="0" smtClean="0"/>
              <a:t>for  accession (of Romania) to the IAEA</a:t>
            </a:r>
          </a:p>
          <a:p>
            <a:pPr lvl="1">
              <a:lnSpc>
                <a:spcPct val="170000"/>
              </a:lnSpc>
            </a:pPr>
            <a:r>
              <a:rPr lang="en-US" sz="11000" dirty="0" smtClean="0"/>
              <a:t>Obligation for early notification of a nuclear accident </a:t>
            </a:r>
          </a:p>
          <a:p>
            <a:pPr lvl="1">
              <a:lnSpc>
                <a:spcPct val="170000"/>
              </a:lnSpc>
            </a:pPr>
            <a:r>
              <a:rPr lang="en-US" sz="11000" dirty="0" smtClean="0"/>
              <a:t>Assistance in the Case of Nuclear Accident or Radiological </a:t>
            </a:r>
            <a:r>
              <a:rPr lang="en-US" sz="11200" dirty="0" smtClean="0"/>
              <a:t>Emergency</a:t>
            </a:r>
          </a:p>
          <a:p>
            <a:pPr lvl="1">
              <a:lnSpc>
                <a:spcPct val="120000"/>
              </a:lnSpc>
            </a:pPr>
            <a:r>
              <a:rPr lang="en-US" sz="11000" dirty="0" smtClean="0"/>
              <a:t>Bilateral early notification agreements with: </a:t>
            </a:r>
            <a:r>
              <a:rPr lang="en-US" sz="11200" dirty="0" smtClean="0"/>
              <a:t>Bulgaria, Greece, Hungary, Russian Federation, Slovakia, </a:t>
            </a:r>
            <a:r>
              <a:rPr lang="en-US" sz="11200" dirty="0" err="1" smtClean="0"/>
              <a:t>Turkey,Ukraine</a:t>
            </a:r>
            <a:r>
              <a:rPr lang="en-US" sz="11200" dirty="0" smtClean="0"/>
              <a:t>.</a:t>
            </a:r>
            <a:endParaRPr lang="en-US" sz="9600"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42" y="0"/>
            <a:ext cx="11236271" cy="816621"/>
          </a:xfrm>
        </p:spPr>
        <p:txBody>
          <a:bodyPr>
            <a:normAutofit/>
          </a:bodyPr>
          <a:lstStyle/>
          <a:p>
            <a:r>
              <a:rPr lang="en-US" sz="3200" b="1" dirty="0" smtClean="0"/>
              <a:t>3. LIABILITIES </a:t>
            </a:r>
            <a:r>
              <a:rPr lang="en-US" sz="3200" b="1" cap="all" dirty="0"/>
              <a:t>for nuclear accidents </a:t>
            </a:r>
            <a:r>
              <a:rPr lang="en-US" sz="3200" b="1" cap="all" dirty="0" smtClean="0"/>
              <a:t>in </a:t>
            </a:r>
            <a:r>
              <a:rPr lang="en-US" sz="3200" b="1" cap="all" dirty="0"/>
              <a:t>the EU </a:t>
            </a:r>
            <a:r>
              <a:rPr lang="en-US" sz="3200" b="1" cap="all" dirty="0" smtClean="0"/>
              <a:t> </a:t>
            </a:r>
            <a:endParaRPr lang="en-US" sz="3200" b="1" cap="all" dirty="0"/>
          </a:p>
        </p:txBody>
      </p:sp>
      <p:sp>
        <p:nvSpPr>
          <p:cNvPr id="3" name="Content Placeholder 2"/>
          <p:cNvSpPr>
            <a:spLocks noGrp="1"/>
          </p:cNvSpPr>
          <p:nvPr>
            <p:ph idx="1"/>
          </p:nvPr>
        </p:nvSpPr>
        <p:spPr>
          <a:xfrm>
            <a:off x="356461" y="1075194"/>
            <a:ext cx="11502540" cy="4535193"/>
          </a:xfrm>
        </p:spPr>
        <p:txBody>
          <a:bodyPr>
            <a:noAutofit/>
          </a:bodyPr>
          <a:lstStyle/>
          <a:p>
            <a:pPr>
              <a:lnSpc>
                <a:spcPct val="100000"/>
              </a:lnSpc>
            </a:pPr>
            <a:r>
              <a:rPr lang="en-US" sz="2800" b="1" dirty="0" smtClean="0"/>
              <a:t>Paris </a:t>
            </a:r>
            <a:r>
              <a:rPr lang="en-US" sz="2800" b="1" dirty="0"/>
              <a:t>Convention of 1960</a:t>
            </a:r>
            <a:r>
              <a:rPr lang="en-US" sz="2800" dirty="0"/>
              <a:t>, </a:t>
            </a:r>
            <a:r>
              <a:rPr lang="en-US" sz="2800" dirty="0" smtClean="0"/>
              <a:t>limiting </a:t>
            </a:r>
            <a:r>
              <a:rPr lang="en-US" sz="2800" dirty="0"/>
              <a:t>the liability to operators in case of nuclear accidents to around EUR 700 million</a:t>
            </a:r>
            <a:r>
              <a:rPr lang="en-US" sz="2800" dirty="0" smtClean="0"/>
              <a:t>. </a:t>
            </a:r>
            <a:r>
              <a:rPr lang="en-US" sz="2800" dirty="0" smtClean="0"/>
              <a:t>In 2004 </a:t>
            </a:r>
            <a:r>
              <a:rPr lang="en-US" sz="2800" dirty="0" smtClean="0"/>
              <a:t>the compensation was increased to 1.5 billion </a:t>
            </a:r>
            <a:r>
              <a:rPr lang="en-US" sz="2800" dirty="0" smtClean="0"/>
              <a:t>Euro. This </a:t>
            </a:r>
            <a:r>
              <a:rPr lang="en-US" sz="2800" dirty="0" smtClean="0"/>
              <a:t>amendment has not yet come into force </a:t>
            </a:r>
            <a:endParaRPr lang="en-US" sz="2800" dirty="0" smtClean="0"/>
          </a:p>
          <a:p>
            <a:r>
              <a:rPr lang="en-US" sz="2800" b="1" dirty="0" smtClean="0"/>
              <a:t>The </a:t>
            </a:r>
            <a:r>
              <a:rPr lang="en-US" sz="2800" b="1" dirty="0"/>
              <a:t>Vienna </a:t>
            </a:r>
            <a:r>
              <a:rPr lang="en-US" sz="2800" b="1" dirty="0" smtClean="0"/>
              <a:t>Convention 1963</a:t>
            </a:r>
            <a:r>
              <a:rPr lang="en-US" sz="2800" dirty="0" smtClean="0"/>
              <a:t>. In </a:t>
            </a:r>
            <a:r>
              <a:rPr lang="en-US" sz="2800" dirty="0" smtClean="0"/>
              <a:t>1997 a Protocol amending the Convention was </a:t>
            </a:r>
            <a:r>
              <a:rPr lang="en-US" sz="2800" dirty="0" smtClean="0"/>
              <a:t>voted, increasing </a:t>
            </a:r>
            <a:r>
              <a:rPr lang="en-US" sz="2800" dirty="0" smtClean="0"/>
              <a:t>the compensation </a:t>
            </a:r>
            <a:r>
              <a:rPr lang="en-US" sz="2800" dirty="0" smtClean="0"/>
              <a:t>to </a:t>
            </a:r>
            <a:r>
              <a:rPr lang="en-US" sz="2800" dirty="0" smtClean="0"/>
              <a:t>360 million Euro. The updated Vienna Convention entered into force in </a:t>
            </a:r>
            <a:r>
              <a:rPr lang="en-US" sz="2800" dirty="0" smtClean="0"/>
              <a:t>2003. The </a:t>
            </a:r>
            <a:r>
              <a:rPr lang="en-US" sz="2800" dirty="0" err="1" smtClean="0"/>
              <a:t>Viena</a:t>
            </a:r>
            <a:r>
              <a:rPr lang="en-US" sz="2800" dirty="0" smtClean="0"/>
              <a:t> Convention is: </a:t>
            </a:r>
            <a:endParaRPr lang="en-US" sz="2800" dirty="0" smtClean="0"/>
          </a:p>
          <a:p>
            <a:pPr lvl="1">
              <a:lnSpc>
                <a:spcPct val="150000"/>
              </a:lnSpc>
            </a:pPr>
            <a:r>
              <a:rPr lang="en-US" sz="2400" b="1" dirty="0" smtClean="0"/>
              <a:t>linked </a:t>
            </a:r>
            <a:r>
              <a:rPr lang="en-US" sz="2400" b="1" dirty="0"/>
              <a:t>with the Paris Convention by </a:t>
            </a:r>
            <a:r>
              <a:rPr lang="en-US" sz="2400" b="1" dirty="0" smtClean="0"/>
              <a:t>a Common Protocol of 1988 </a:t>
            </a:r>
            <a:r>
              <a:rPr lang="en-US" sz="2400" dirty="0" smtClean="0"/>
              <a:t>(creating a joint regime with mutual recognition of the two Conventions), </a:t>
            </a:r>
            <a:r>
              <a:rPr lang="en-US" sz="2400" dirty="0" smtClean="0"/>
              <a:t>and is </a:t>
            </a:r>
            <a:r>
              <a:rPr lang="en-US" sz="2400" dirty="0"/>
              <a:t>applicable in the majority of the ten new member states. </a:t>
            </a:r>
            <a:endParaRPr lang="en-US" sz="2400" dirty="0" smtClean="0"/>
          </a:p>
          <a:p>
            <a:pPr>
              <a:lnSpc>
                <a:spcPct val="100000"/>
              </a:lnSpc>
              <a:buNone/>
            </a:pPr>
            <a:r>
              <a:rPr lang="en-US" sz="2600" b="1" dirty="0" smtClean="0">
                <a:solidFill>
                  <a:srgbClr val="FF0000"/>
                </a:solidFill>
              </a:rPr>
              <a:t>Obs. Neither the Paris Convention, nor the Vienna Convention address liability for environmental damages caused by a nuclear accident. </a:t>
            </a:r>
          </a:p>
          <a:p>
            <a:pPr lvl="1">
              <a:lnSpc>
                <a:spcPct val="100000"/>
              </a:lnSpc>
            </a:pPr>
            <a:endParaRPr lang="en-US" sz="2400" dirty="0"/>
          </a:p>
        </p:txBody>
      </p:sp>
    </p:spTree>
    <p:extLst>
      <p:ext uri="{BB962C8B-B14F-4D97-AF65-F5344CB8AC3E}">
        <p14:creationId xmlns:p14="http://schemas.microsoft.com/office/powerpoint/2010/main" xmlns="" val="2942497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51" y="0"/>
            <a:ext cx="9601200" cy="1027577"/>
          </a:xfrm>
        </p:spPr>
        <p:txBody>
          <a:bodyPr>
            <a:normAutofit/>
          </a:bodyPr>
          <a:lstStyle/>
          <a:p>
            <a:r>
              <a:rPr lang="en-US" sz="3200" b="1" dirty="0" smtClean="0"/>
              <a:t>Liabilities…</a:t>
            </a:r>
            <a:endParaRPr lang="en-US" sz="3200" b="1" dirty="0"/>
          </a:p>
        </p:txBody>
      </p:sp>
      <p:sp>
        <p:nvSpPr>
          <p:cNvPr id="3" name="Content Placeholder 2"/>
          <p:cNvSpPr>
            <a:spLocks noGrp="1"/>
          </p:cNvSpPr>
          <p:nvPr>
            <p:ph idx="1"/>
          </p:nvPr>
        </p:nvSpPr>
        <p:spPr>
          <a:xfrm>
            <a:off x="480448" y="1202519"/>
            <a:ext cx="10583513" cy="4454362"/>
          </a:xfrm>
        </p:spPr>
        <p:txBody>
          <a:bodyPr>
            <a:normAutofit fontScale="92500" lnSpcReduction="10000"/>
          </a:bodyPr>
          <a:lstStyle/>
          <a:p>
            <a:pPr algn="just"/>
            <a:r>
              <a:rPr lang="en-US" sz="2800" b="1" dirty="0"/>
              <a:t>The co-existence of two major third party nuclear liability regimes </a:t>
            </a:r>
            <a:endParaRPr lang="en-US" sz="2800" b="1" dirty="0" smtClean="0"/>
          </a:p>
          <a:p>
            <a:pPr lvl="1" algn="just"/>
            <a:r>
              <a:rPr lang="en-US" sz="2600" dirty="0" smtClean="0"/>
              <a:t>with </a:t>
            </a:r>
            <a:r>
              <a:rPr lang="en-US" sz="2600" dirty="0"/>
              <a:t>several </a:t>
            </a:r>
            <a:r>
              <a:rPr lang="en-US" sz="2600" dirty="0" err="1" smtClean="0"/>
              <a:t>subregimes</a:t>
            </a:r>
            <a:r>
              <a:rPr lang="en-US" sz="2600" dirty="0" smtClean="0"/>
              <a:t>, t</a:t>
            </a:r>
            <a:r>
              <a:rPr lang="en-US" sz="2400" dirty="0" smtClean="0"/>
              <a:t>he </a:t>
            </a:r>
            <a:r>
              <a:rPr lang="en-US" sz="2400" dirty="0"/>
              <a:t>1963 Brussels Supplementary Convention (</a:t>
            </a:r>
            <a:r>
              <a:rPr lang="en-US" sz="2400" dirty="0" smtClean="0"/>
              <a:t>BSC), 2004 </a:t>
            </a:r>
            <a:r>
              <a:rPr lang="en-US" sz="2400" dirty="0"/>
              <a:t>Paris </a:t>
            </a:r>
            <a:r>
              <a:rPr lang="en-US" sz="2400" dirty="0" err="1" smtClean="0"/>
              <a:t>Protoco</a:t>
            </a:r>
            <a:r>
              <a:rPr lang="en-US" sz="2400" dirty="0" smtClean="0"/>
              <a:t>, 1997 </a:t>
            </a:r>
            <a:r>
              <a:rPr lang="en-US" sz="2400" dirty="0"/>
              <a:t>Vienna </a:t>
            </a:r>
            <a:r>
              <a:rPr lang="en-US" sz="2400" dirty="0" smtClean="0"/>
              <a:t>Protocol, 2004 </a:t>
            </a:r>
            <a:r>
              <a:rPr lang="en-US" sz="2400" dirty="0"/>
              <a:t>Protocol to amend the Brussels Supplementary Convention</a:t>
            </a:r>
            <a:endParaRPr lang="en-US" sz="2400" dirty="0" smtClean="0"/>
          </a:p>
          <a:p>
            <a:pPr lvl="1" algn="just"/>
            <a:r>
              <a:rPr lang="en-US" sz="2800" b="1" dirty="0" smtClean="0">
                <a:solidFill>
                  <a:srgbClr val="FF0000"/>
                </a:solidFill>
              </a:rPr>
              <a:t>does not guarantee the </a:t>
            </a:r>
            <a:r>
              <a:rPr lang="en-US" sz="2800" b="1" dirty="0">
                <a:solidFill>
                  <a:srgbClr val="FF0000"/>
                </a:solidFill>
              </a:rPr>
              <a:t>same level of compensation for nuclear damage everywhere within </a:t>
            </a:r>
            <a:r>
              <a:rPr lang="en-US" sz="2800" b="1" dirty="0" smtClean="0">
                <a:solidFill>
                  <a:srgbClr val="FF0000"/>
                </a:solidFill>
              </a:rPr>
              <a:t>the </a:t>
            </a:r>
            <a:r>
              <a:rPr lang="en-US" sz="2800" b="1" dirty="0">
                <a:solidFill>
                  <a:srgbClr val="FF0000"/>
                </a:solidFill>
              </a:rPr>
              <a:t>Community”. </a:t>
            </a:r>
            <a:endParaRPr lang="en-US" sz="2800" b="1" dirty="0" smtClean="0">
              <a:solidFill>
                <a:srgbClr val="FF0000"/>
              </a:solidFill>
            </a:endParaRPr>
          </a:p>
          <a:p>
            <a:pPr marL="274320" lvl="1" indent="0">
              <a:buNone/>
            </a:pPr>
            <a:r>
              <a:rPr lang="en-US" sz="2600" i="1" dirty="0"/>
              <a:t>C</a:t>
            </a:r>
            <a:r>
              <a:rPr lang="en-US" sz="2600" i="1" dirty="0" smtClean="0"/>
              <a:t>ommissioner </a:t>
            </a:r>
            <a:r>
              <a:rPr lang="en-US" sz="2600" i="1" dirty="0"/>
              <a:t>for Energy, </a:t>
            </a:r>
            <a:r>
              <a:rPr lang="en-US" sz="2600" i="1" dirty="0" err="1"/>
              <a:t>Andris</a:t>
            </a:r>
            <a:r>
              <a:rPr lang="en-US" sz="2600" i="1" dirty="0"/>
              <a:t> </a:t>
            </a:r>
            <a:r>
              <a:rPr lang="en-US" sz="2600" i="1" dirty="0" err="1"/>
              <a:t>Piebalgs</a:t>
            </a:r>
            <a:r>
              <a:rPr lang="en-US" sz="2600" i="1" dirty="0"/>
              <a:t>, </a:t>
            </a:r>
            <a:r>
              <a:rPr lang="en-US" sz="2600" i="1" dirty="0" smtClean="0"/>
              <a:t>Brussels, </a:t>
            </a:r>
            <a:r>
              <a:rPr lang="en-US" sz="2600" i="1" dirty="0" smtClean="0"/>
              <a:t>3-rd October 2007</a:t>
            </a:r>
            <a:r>
              <a:rPr lang="en-US" sz="2600" i="1" dirty="0" smtClean="0"/>
              <a:t>.</a:t>
            </a:r>
            <a:endParaRPr lang="en-US" sz="2600" i="1" dirty="0" smtClean="0"/>
          </a:p>
          <a:p>
            <a:r>
              <a:rPr lang="en-US" sz="2800" b="1" dirty="0" smtClean="0"/>
              <a:t>Financial capacities are significantly lower for victims in member states party under the 1963 Vienna Convention</a:t>
            </a:r>
            <a:r>
              <a:rPr lang="en-US" sz="2800" dirty="0" smtClean="0"/>
              <a:t>. </a:t>
            </a:r>
          </a:p>
          <a:p>
            <a:r>
              <a:rPr lang="en-US" sz="2800" b="1" dirty="0" smtClean="0">
                <a:solidFill>
                  <a:srgbClr val="FF0000"/>
                </a:solidFill>
              </a:rPr>
              <a:t>Needs to implement the non-discrimination principle between victims </a:t>
            </a:r>
            <a:r>
              <a:rPr lang="en-US" sz="2800" dirty="0" smtClean="0"/>
              <a:t>outside and inside the installation state throughout the European Union</a:t>
            </a:r>
            <a:r>
              <a:rPr lang="en-US" sz="2800" dirty="0" smtClean="0"/>
              <a:t>.</a:t>
            </a:r>
            <a:endParaRPr lang="en-US" sz="2800" dirty="0" smtClean="0"/>
          </a:p>
        </p:txBody>
      </p:sp>
    </p:spTree>
    <p:extLst>
      <p:ext uri="{BB962C8B-B14F-4D97-AF65-F5344CB8AC3E}">
        <p14:creationId xmlns:p14="http://schemas.microsoft.com/office/powerpoint/2010/main" xmlns="" val="165522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9401"/>
            <a:ext cx="9601200" cy="1320800"/>
          </a:xfrm>
        </p:spPr>
        <p:txBody>
          <a:bodyPr>
            <a:normAutofit fontScale="90000"/>
          </a:bodyPr>
          <a:lstStyle/>
          <a:p>
            <a:pPr algn="ctr"/>
            <a:r>
              <a:rPr lang="en-US" dirty="0" smtClean="0"/>
              <a:t/>
            </a:r>
            <a:br>
              <a:rPr lang="en-US" dirty="0" smtClean="0"/>
            </a:br>
            <a:r>
              <a:rPr lang="en-US" b="1" dirty="0"/>
              <a:t/>
            </a:r>
            <a:br>
              <a:rPr lang="en-US" b="1" dirty="0"/>
            </a:br>
            <a:endParaRPr lang="en-US" b="1" dirty="0"/>
          </a:p>
        </p:txBody>
      </p:sp>
      <p:sp>
        <p:nvSpPr>
          <p:cNvPr id="3" name="Content Placeholder 2"/>
          <p:cNvSpPr>
            <a:spLocks noGrp="1"/>
          </p:cNvSpPr>
          <p:nvPr>
            <p:ph idx="1"/>
          </p:nvPr>
        </p:nvSpPr>
        <p:spPr>
          <a:xfrm>
            <a:off x="393699" y="730572"/>
            <a:ext cx="11524497" cy="5654729"/>
          </a:xfrm>
        </p:spPr>
        <p:txBody>
          <a:bodyPr>
            <a:noAutofit/>
          </a:bodyPr>
          <a:lstStyle/>
          <a:p>
            <a:pPr>
              <a:buNone/>
            </a:pPr>
            <a:r>
              <a:rPr lang="en-US" sz="2800" b="1" dirty="0" smtClean="0"/>
              <a:t>  </a:t>
            </a:r>
            <a:r>
              <a:rPr lang="en-US" sz="3200" b="1" dirty="0" smtClean="0">
                <a:solidFill>
                  <a:schemeClr val="accent1"/>
                </a:solidFill>
              </a:rPr>
              <a:t>Options of EU member states in terms of liabilities</a:t>
            </a:r>
            <a:endParaRPr lang="en-US" sz="2800" b="1" dirty="0" smtClean="0">
              <a:solidFill>
                <a:schemeClr val="accent1"/>
              </a:solidFill>
            </a:endParaRPr>
          </a:p>
          <a:p>
            <a:r>
              <a:rPr lang="en-US" sz="2800" b="1" dirty="0" smtClean="0"/>
              <a:t> </a:t>
            </a:r>
            <a:r>
              <a:rPr lang="en-US" sz="2800" dirty="0" smtClean="0"/>
              <a:t>Paris Convention only: Greece</a:t>
            </a:r>
            <a:r>
              <a:rPr lang="en-US" sz="2800" dirty="0"/>
              <a:t>, Portugal </a:t>
            </a:r>
            <a:endParaRPr lang="en-US" sz="2800" dirty="0" smtClean="0"/>
          </a:p>
          <a:p>
            <a:r>
              <a:rPr lang="en-US" sz="2800" dirty="0" smtClean="0"/>
              <a:t>Paris </a:t>
            </a:r>
            <a:r>
              <a:rPr lang="en-US" sz="2800" dirty="0"/>
              <a:t>Convention and BSC: Belgium, Denmark, Finland, France, Germany, Italy, the Netherlands, Spain, Sweden, the United Kingdom. </a:t>
            </a:r>
            <a:endParaRPr lang="en-US" sz="2800" dirty="0" smtClean="0"/>
          </a:p>
          <a:p>
            <a:r>
              <a:rPr lang="en-US" sz="2800" dirty="0" smtClean="0"/>
              <a:t>1988 </a:t>
            </a:r>
            <a:r>
              <a:rPr lang="en-US" sz="2800" dirty="0"/>
              <a:t>Joint Protocol: Denmark, Finland, Germany, Greece, Italy, </a:t>
            </a:r>
            <a:r>
              <a:rPr lang="en-US" sz="2800" dirty="0" smtClean="0"/>
              <a:t>Netherlands</a:t>
            </a:r>
            <a:r>
              <a:rPr lang="en-US" sz="2800" dirty="0"/>
              <a:t>, Sweden</a:t>
            </a:r>
            <a:r>
              <a:rPr lang="en-US" sz="2800" dirty="0" smtClean="0"/>
              <a:t>.</a:t>
            </a:r>
          </a:p>
          <a:p>
            <a:r>
              <a:rPr lang="en-US" sz="2800" dirty="0" smtClean="0"/>
              <a:t> </a:t>
            </a:r>
            <a:r>
              <a:rPr lang="en-US" sz="2800" dirty="0"/>
              <a:t>2004 Paris Protocol: Belgium, Denmark, Finland, France, Germany, Greece, Italy, the Netherlands, Portugal, Spain, Sweden and the United Kingdom have signed this instrument; none has yet ratified it</a:t>
            </a:r>
            <a:r>
              <a:rPr lang="en-US" sz="2800" dirty="0" smtClean="0"/>
              <a:t>.</a:t>
            </a:r>
          </a:p>
          <a:p>
            <a:r>
              <a:rPr lang="en-US" sz="2800" dirty="0" smtClean="0"/>
              <a:t>1963 Vienna Convention: Bulgaria, Czech Republic, Estonia, Hungary, Latvia, Lithuania, Poland, </a:t>
            </a:r>
            <a:r>
              <a:rPr lang="en-US" sz="2800" b="1" dirty="0" smtClean="0"/>
              <a:t>Romania</a:t>
            </a:r>
            <a:r>
              <a:rPr lang="en-US" sz="2800" dirty="0" smtClean="0"/>
              <a:t> and the Slovak Republic. </a:t>
            </a:r>
          </a:p>
          <a:p>
            <a:r>
              <a:rPr lang="en-US" sz="2800" dirty="0" smtClean="0"/>
              <a:t> </a:t>
            </a:r>
            <a:endParaRPr lang="en-US" sz="2800" dirty="0" smtClean="0"/>
          </a:p>
        </p:txBody>
      </p:sp>
    </p:spTree>
    <p:extLst>
      <p:ext uri="{BB962C8B-B14F-4D97-AF65-F5344CB8AC3E}">
        <p14:creationId xmlns:p14="http://schemas.microsoft.com/office/powerpoint/2010/main" xmlns="" val="3798415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1200"/>
            <a:ext cx="10820400" cy="5994400"/>
          </a:xfrm>
        </p:spPr>
        <p:txBody>
          <a:bodyPr>
            <a:noAutofit/>
          </a:bodyPr>
          <a:lstStyle/>
          <a:p>
            <a:pPr algn="just"/>
            <a:r>
              <a:rPr lang="en-US" sz="2800" dirty="0" smtClean="0"/>
              <a:t>1997 </a:t>
            </a:r>
            <a:r>
              <a:rPr lang="en-US" sz="2800" dirty="0"/>
              <a:t>Vienna Protocol: Czech Republic, Hungary, Latvia, Lithuania, Poland and </a:t>
            </a:r>
            <a:r>
              <a:rPr lang="en-US" sz="2800" b="1" dirty="0"/>
              <a:t>Romania </a:t>
            </a:r>
            <a:r>
              <a:rPr lang="en-US" sz="2800" dirty="0"/>
              <a:t>have signed this instrument and only Latvia and </a:t>
            </a:r>
            <a:r>
              <a:rPr lang="en-US" sz="2800" b="1" dirty="0"/>
              <a:t>Romania have ratified it</a:t>
            </a:r>
            <a:r>
              <a:rPr lang="en-US" sz="2800" dirty="0"/>
              <a:t>. </a:t>
            </a:r>
            <a:endParaRPr lang="en-US" sz="2800" dirty="0" smtClean="0"/>
          </a:p>
          <a:p>
            <a:pPr algn="just"/>
            <a:r>
              <a:rPr lang="en-US" sz="2800" dirty="0" smtClean="0"/>
              <a:t>1988 </a:t>
            </a:r>
            <a:r>
              <a:rPr lang="en-US" sz="2800" dirty="0"/>
              <a:t>Joint Protocol: </a:t>
            </a:r>
            <a:r>
              <a:rPr lang="en-US" sz="2800" b="1" dirty="0"/>
              <a:t>Bulgaria</a:t>
            </a:r>
            <a:r>
              <a:rPr lang="en-US" sz="2800" dirty="0"/>
              <a:t>, Czech Republic, Estonia, Hungary, Latvia, Lithuania, Poland</a:t>
            </a:r>
            <a:r>
              <a:rPr lang="en-US" sz="2800" b="1" dirty="0"/>
              <a:t>, Romania</a:t>
            </a:r>
            <a:r>
              <a:rPr lang="en-US" sz="2800" dirty="0"/>
              <a:t>, Slovak Republic and Slovenia are party to this Protocol. </a:t>
            </a:r>
            <a:r>
              <a:rPr lang="en-US" sz="2800" dirty="0" smtClean="0"/>
              <a:t> </a:t>
            </a:r>
          </a:p>
          <a:p>
            <a:pPr algn="just"/>
            <a:r>
              <a:rPr lang="en-US" sz="2800" dirty="0" smtClean="0"/>
              <a:t>Paris </a:t>
            </a:r>
            <a:r>
              <a:rPr lang="en-US" sz="2800" dirty="0"/>
              <a:t>Convention and BSC: Only </a:t>
            </a:r>
            <a:r>
              <a:rPr lang="en-US" sz="2800" dirty="0" smtClean="0"/>
              <a:t>Slovenia </a:t>
            </a:r>
            <a:r>
              <a:rPr lang="en-US" sz="2800" dirty="0"/>
              <a:t>has acceded to these instruments. </a:t>
            </a:r>
            <a:endParaRPr lang="en-US" sz="2800" dirty="0" smtClean="0"/>
          </a:p>
          <a:p>
            <a:pPr algn="just"/>
            <a:r>
              <a:rPr lang="en-US" sz="2800" dirty="0" smtClean="0"/>
              <a:t>2004 </a:t>
            </a:r>
            <a:r>
              <a:rPr lang="en-US" sz="2800" dirty="0"/>
              <a:t>Paris Protocol and 2004 BSC Protocol: Only Slovenia has signed these instruments. Cyprus and Malta stand outside the legal frameworks created by these international conventions. </a:t>
            </a:r>
          </a:p>
        </p:txBody>
      </p:sp>
    </p:spTree>
    <p:extLst>
      <p:ext uri="{BB962C8B-B14F-4D97-AF65-F5344CB8AC3E}">
        <p14:creationId xmlns:p14="http://schemas.microsoft.com/office/powerpoint/2010/main" xmlns="" val="1853572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2" y="495945"/>
            <a:ext cx="11019294" cy="6075335"/>
          </a:xfrm>
        </p:spPr>
        <p:txBody>
          <a:bodyPr>
            <a:noAutofit/>
          </a:bodyPr>
          <a:lstStyle/>
          <a:p>
            <a:pPr>
              <a:buNone/>
            </a:pPr>
            <a:r>
              <a:rPr lang="en-US" sz="2800" dirty="0" smtClean="0"/>
              <a:t> </a:t>
            </a:r>
            <a:r>
              <a:rPr lang="en-US" sz="3200" b="1" dirty="0" smtClean="0">
                <a:solidFill>
                  <a:schemeClr val="accent1"/>
                </a:solidFill>
              </a:rPr>
              <a:t>Examples of the application of liabilities conventions in different countries:</a:t>
            </a:r>
            <a:endParaRPr lang="en-US" sz="2800" b="1" dirty="0" smtClean="0">
              <a:solidFill>
                <a:schemeClr val="accent1"/>
              </a:solidFill>
            </a:endParaRPr>
          </a:p>
          <a:p>
            <a:r>
              <a:rPr lang="en-US" sz="2800" b="1" dirty="0" smtClean="0"/>
              <a:t>Germany: </a:t>
            </a:r>
            <a:r>
              <a:rPr lang="en-US" sz="2800" dirty="0" smtClean="0"/>
              <a:t>Nuclear damage liability is </a:t>
            </a:r>
            <a:r>
              <a:rPr lang="en-US" sz="2800" b="1" dirty="0" smtClean="0"/>
              <a:t>unlimited</a:t>
            </a:r>
            <a:r>
              <a:rPr lang="en-US" sz="2800" dirty="0" smtClean="0"/>
              <a:t> and every operator must secure coverage of the amount of 2.5 billion </a:t>
            </a:r>
            <a:r>
              <a:rPr lang="en-US" sz="2800" dirty="0" smtClean="0"/>
              <a:t>Euro; </a:t>
            </a:r>
            <a:r>
              <a:rPr lang="en-US" sz="2800" b="1" dirty="0" smtClean="0"/>
              <a:t>UK</a:t>
            </a:r>
            <a:r>
              <a:rPr lang="en-US" sz="2800" dirty="0" smtClean="0"/>
              <a:t>: </a:t>
            </a:r>
            <a:r>
              <a:rPr lang="en-US" sz="2800" dirty="0" smtClean="0"/>
              <a:t> </a:t>
            </a:r>
            <a:r>
              <a:rPr lang="en-US" sz="2800" dirty="0" smtClean="0"/>
              <a:t>the operator's liability should be increased </a:t>
            </a:r>
            <a:r>
              <a:rPr lang="en-US" sz="2800" dirty="0" smtClean="0"/>
              <a:t>from </a:t>
            </a:r>
            <a:r>
              <a:rPr lang="en-US" sz="2800" dirty="0" smtClean="0"/>
              <a:t>160 million Euro per accident to </a:t>
            </a:r>
            <a:r>
              <a:rPr lang="en-US" sz="2800" b="1" dirty="0" smtClean="0"/>
              <a:t>1.2 billion </a:t>
            </a:r>
            <a:r>
              <a:rPr lang="en-US" sz="2800" b="1" dirty="0" smtClean="0"/>
              <a:t>Euro per accident.</a:t>
            </a:r>
          </a:p>
          <a:p>
            <a:r>
              <a:rPr lang="en-US" sz="2800" b="1" dirty="0" smtClean="0"/>
              <a:t>Finland</a:t>
            </a:r>
            <a:r>
              <a:rPr lang="en-US" sz="2800" dirty="0" smtClean="0"/>
              <a:t>: A 2005 Act requires operators to provide insurance of minimum 700 billion Euro, </a:t>
            </a:r>
            <a:r>
              <a:rPr lang="en-US" sz="2800" b="1" dirty="0" smtClean="0"/>
              <a:t>with unlimited </a:t>
            </a:r>
            <a:r>
              <a:rPr lang="en-US" sz="2800" b="1" dirty="0" smtClean="0"/>
              <a:t>liability</a:t>
            </a:r>
            <a:r>
              <a:rPr lang="en-US" sz="2800" dirty="0" smtClean="0"/>
              <a:t>. </a:t>
            </a:r>
            <a:r>
              <a:rPr lang="en-US" sz="2800" b="1" dirty="0" smtClean="0"/>
              <a:t>USA</a:t>
            </a:r>
            <a:r>
              <a:rPr lang="en-US" sz="2800" b="1" dirty="0" smtClean="0"/>
              <a:t>: </a:t>
            </a:r>
            <a:r>
              <a:rPr lang="en-US" sz="2800" dirty="0" smtClean="0"/>
              <a:t>Liability was introduced in 1957 and is currently over 10 billion US dollars. </a:t>
            </a:r>
            <a:r>
              <a:rPr lang="en-US" sz="2800" b="1" dirty="0" smtClean="0"/>
              <a:t>Russia</a:t>
            </a:r>
            <a:r>
              <a:rPr lang="en-US" sz="2800" dirty="0" smtClean="0"/>
              <a:t>: Liability amounts to </a:t>
            </a:r>
            <a:r>
              <a:rPr lang="en-US" sz="2800" b="1" dirty="0" smtClean="0"/>
              <a:t>350 million US dollars</a:t>
            </a:r>
            <a:r>
              <a:rPr lang="en-US" sz="2800" dirty="0" smtClean="0"/>
              <a:t>.</a:t>
            </a:r>
          </a:p>
          <a:p>
            <a:r>
              <a:rPr lang="en-US" sz="2800" b="1" dirty="0" smtClean="0"/>
              <a:t>Bulgaria</a:t>
            </a:r>
            <a:r>
              <a:rPr lang="en-US" sz="2800" dirty="0" smtClean="0">
                <a:solidFill>
                  <a:srgbClr val="FF0000"/>
                </a:solidFill>
              </a:rPr>
              <a:t>: </a:t>
            </a:r>
            <a:r>
              <a:rPr lang="en-US" sz="2800" dirty="0" smtClean="0"/>
              <a:t>civil liability for nuclear damage is 96 million BGN </a:t>
            </a:r>
            <a:r>
              <a:rPr lang="en-US" sz="2800" dirty="0" smtClean="0">
                <a:solidFill>
                  <a:srgbClr val="002060"/>
                </a:solidFill>
              </a:rPr>
              <a:t>(</a:t>
            </a:r>
            <a:r>
              <a:rPr lang="en-US" sz="2800" b="1" dirty="0" smtClean="0">
                <a:solidFill>
                  <a:srgbClr val="002060"/>
                </a:solidFill>
              </a:rPr>
              <a:t>about 49 million Euro). </a:t>
            </a:r>
          </a:p>
          <a:p>
            <a:pPr>
              <a:buNone/>
            </a:pPr>
            <a:r>
              <a:rPr lang="en-US" sz="2400" b="1" i="1" dirty="0" smtClean="0">
                <a:solidFill>
                  <a:srgbClr val="002060"/>
                </a:solidFill>
              </a:rPr>
              <a:t>Civil </a:t>
            </a:r>
            <a:r>
              <a:rPr lang="en-US" sz="2400" b="1" i="1" dirty="0" smtClean="0">
                <a:solidFill>
                  <a:srgbClr val="002060"/>
                </a:solidFill>
              </a:rPr>
              <a:t>Liability for Nuclear Damage, November 2009 http://www.world-nuclear.org</a:t>
            </a:r>
            <a:endParaRPr lang="en-US" sz="2400" b="1" i="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437" y="604434"/>
            <a:ext cx="10879810" cy="5641383"/>
          </a:xfrm>
        </p:spPr>
        <p:txBody>
          <a:bodyPr>
            <a:normAutofit/>
          </a:bodyPr>
          <a:lstStyle/>
          <a:p>
            <a:endParaRPr lang="en-US" dirty="0" smtClean="0"/>
          </a:p>
          <a:p>
            <a:pPr>
              <a:buNone/>
            </a:pPr>
            <a:r>
              <a:rPr lang="en-US" sz="2800" b="1" i="1" dirty="0" smtClean="0">
                <a:solidFill>
                  <a:schemeClr val="accent1"/>
                </a:solidFill>
              </a:rPr>
              <a:t> </a:t>
            </a:r>
            <a:r>
              <a:rPr lang="en-US" sz="2800" b="1" i="1" dirty="0" smtClean="0"/>
              <a:t>“</a:t>
            </a:r>
            <a:r>
              <a:rPr lang="en-US" sz="2800" dirty="0" smtClean="0"/>
              <a:t>In view of the consequences from the accidents in Three mile island, </a:t>
            </a:r>
            <a:r>
              <a:rPr lang="en-US" sz="2800" dirty="0" err="1" smtClean="0"/>
              <a:t>Chernobil</a:t>
            </a:r>
            <a:r>
              <a:rPr lang="en-US" sz="2800" dirty="0" smtClean="0"/>
              <a:t>, Fukushima, as well as presumed considerable participation of foreign companies in the construction and operation of the new capacity, </a:t>
            </a:r>
            <a:r>
              <a:rPr lang="en-US" sz="2800" b="1" dirty="0" smtClean="0"/>
              <a:t>the nuclear damage liability must be updated and increased significantly</a:t>
            </a:r>
            <a:r>
              <a:rPr lang="en-US" sz="2800" dirty="0" smtClean="0"/>
              <a:t>”.</a:t>
            </a:r>
          </a:p>
          <a:p>
            <a:pPr>
              <a:buNone/>
            </a:pPr>
            <a:r>
              <a:rPr lang="en-US" b="1" dirty="0" smtClean="0"/>
              <a:t>    </a:t>
            </a:r>
            <a:r>
              <a:rPr lang="en-US" sz="2600" b="1" i="1" dirty="0" smtClean="0"/>
              <a:t>P. </a:t>
            </a:r>
            <a:r>
              <a:rPr lang="en-US" sz="2600" b="1" i="1" dirty="0" err="1" smtClean="0"/>
              <a:t>Pechev</a:t>
            </a:r>
            <a:r>
              <a:rPr lang="en-US" sz="2600" b="1" i="1" dirty="0" smtClean="0"/>
              <a:t>,  “A third NPP - in through the back door, costs and benefits of the construction of unit 7 in NPP, </a:t>
            </a:r>
            <a:r>
              <a:rPr lang="en-US" sz="2600" b="1" i="1" dirty="0" err="1" smtClean="0"/>
              <a:t>Kozlodui</a:t>
            </a:r>
            <a:r>
              <a:rPr lang="en-US" sz="2600" b="1" i="1" dirty="0" smtClean="0"/>
              <a:t>”, Green Policy Institute</a:t>
            </a:r>
            <a:endParaRPr lang="en-US" sz="2400" b="1" i="1" dirty="0" smtClean="0"/>
          </a:p>
          <a:p>
            <a:pPr algn="just">
              <a:buNone/>
            </a:pPr>
            <a:r>
              <a:rPr lang="en-US" sz="2800" b="1" dirty="0" smtClean="0"/>
              <a:t> </a:t>
            </a:r>
            <a:r>
              <a:rPr lang="en-US" sz="2800" b="1" dirty="0" smtClean="0"/>
              <a:t>“A </a:t>
            </a:r>
            <a:r>
              <a:rPr lang="en-US" sz="2800" b="1" dirty="0" smtClean="0"/>
              <a:t>harmonized liability scheme is needed</a:t>
            </a:r>
            <a:r>
              <a:rPr lang="en-US" sz="2800" dirty="0" smtClean="0"/>
              <a:t>, </a:t>
            </a:r>
          </a:p>
          <a:p>
            <a:pPr lvl="1" algn="just"/>
            <a:r>
              <a:rPr lang="en-US" sz="2600" b="1" dirty="0" smtClean="0"/>
              <a:t>including</a:t>
            </a:r>
            <a:r>
              <a:rPr lang="en-US" sz="2600" i="1" dirty="0" smtClean="0"/>
              <a:t> </a:t>
            </a:r>
            <a:r>
              <a:rPr lang="en-US" sz="2600" dirty="0" smtClean="0"/>
              <a:t>a mechanism to </a:t>
            </a:r>
            <a:r>
              <a:rPr lang="en-US" sz="2600" b="1" dirty="0" smtClean="0"/>
              <a:t>ensure the availability of funds </a:t>
            </a:r>
            <a:r>
              <a:rPr lang="en-US" sz="2600" dirty="0" smtClean="0"/>
              <a:t>in the event of damage caused by a nuclear accident </a:t>
            </a:r>
            <a:r>
              <a:rPr lang="en-US" sz="2600" b="1" dirty="0" smtClean="0"/>
              <a:t>without calling on public funds </a:t>
            </a:r>
          </a:p>
          <a:p>
            <a:pPr lvl="1" algn="just">
              <a:buNone/>
            </a:pPr>
            <a:r>
              <a:rPr lang="en-US" sz="2600" b="1" i="1" dirty="0" smtClean="0"/>
              <a:t>  </a:t>
            </a:r>
            <a:r>
              <a:rPr lang="en-US" sz="2600" b="1" i="1" dirty="0" err="1" smtClean="0"/>
              <a:t>Eurpean</a:t>
            </a:r>
            <a:r>
              <a:rPr lang="en-US" sz="2600" b="1" i="1" dirty="0" smtClean="0"/>
              <a:t> Economic and Social </a:t>
            </a:r>
            <a:r>
              <a:rPr lang="en-US" sz="2600" b="1" i="1" dirty="0" err="1" smtClean="0"/>
              <a:t>Committies</a:t>
            </a:r>
            <a:r>
              <a:rPr lang="en-US" sz="2600" b="1" i="1" dirty="0" smtClean="0"/>
              <a:t> (EECS) </a:t>
            </a:r>
            <a:endParaRPr lang="en-US" sz="2600" dirty="0" smtClean="0"/>
          </a:p>
          <a:p>
            <a:pPr lvl="1" algn="just"/>
            <a:endParaRPr lang="en-US" sz="2600" dirty="0" smtClean="0"/>
          </a:p>
          <a:p>
            <a:pPr>
              <a:buNone/>
            </a:pPr>
            <a:endParaRPr lang="en-US" i="1" dirty="0" smtClean="0"/>
          </a:p>
          <a:p>
            <a:pPr>
              <a:buNone/>
            </a:pPr>
            <a:endParaRPr lang="en-US"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365125"/>
            <a:ext cx="10126851" cy="1235075"/>
          </a:xfrm>
        </p:spPr>
        <p:txBody>
          <a:bodyPr>
            <a:normAutofit fontScale="90000"/>
          </a:bodyPr>
          <a:lstStyle/>
          <a:p>
            <a:r>
              <a:rPr lang="en-US" sz="3200" b="1" dirty="0" smtClean="0"/>
              <a:t>4. </a:t>
            </a:r>
            <a:r>
              <a:rPr lang="en-US" sz="3200" b="1" cap="all" dirty="0" smtClean="0"/>
              <a:t>International cooperation ON </a:t>
            </a:r>
            <a:r>
              <a:rPr lang="en-US" sz="3200" b="1" dirty="0" smtClean="0"/>
              <a:t>PREPARNESS AND RESEPONSE IN CASE OF NUCLEAR ACCIDENT</a:t>
            </a:r>
            <a:endParaRPr lang="en-US" sz="3200" b="1" dirty="0"/>
          </a:p>
        </p:txBody>
      </p:sp>
      <p:sp>
        <p:nvSpPr>
          <p:cNvPr id="3" name="Content Placeholder 2"/>
          <p:cNvSpPr>
            <a:spLocks noGrp="1"/>
          </p:cNvSpPr>
          <p:nvPr>
            <p:ph idx="1"/>
          </p:nvPr>
        </p:nvSpPr>
        <p:spPr>
          <a:xfrm>
            <a:off x="433953" y="1673817"/>
            <a:ext cx="11313761" cy="4850969"/>
          </a:xfrm>
        </p:spPr>
        <p:txBody>
          <a:bodyPr>
            <a:normAutofit fontScale="85000" lnSpcReduction="10000"/>
          </a:bodyPr>
          <a:lstStyle/>
          <a:p>
            <a:pPr>
              <a:lnSpc>
                <a:spcPct val="120000"/>
              </a:lnSpc>
              <a:spcBef>
                <a:spcPts val="600"/>
              </a:spcBef>
            </a:pPr>
            <a:r>
              <a:rPr lang="en-US" sz="3300" dirty="0" smtClean="0"/>
              <a:t>The preparation for emergency situations is a standard practice in the nuclear field and </a:t>
            </a:r>
            <a:r>
              <a:rPr lang="en-US" sz="3300" b="1" dirty="0" smtClean="0"/>
              <a:t>should be mandatory in EU</a:t>
            </a:r>
            <a:r>
              <a:rPr lang="en-US" sz="3600" dirty="0" smtClean="0"/>
              <a:t>.</a:t>
            </a:r>
          </a:p>
          <a:p>
            <a:pPr>
              <a:lnSpc>
                <a:spcPct val="120000"/>
              </a:lnSpc>
              <a:spcBef>
                <a:spcPts val="600"/>
              </a:spcBef>
            </a:pPr>
            <a:r>
              <a:rPr lang="en-US" sz="3600" dirty="0" smtClean="0"/>
              <a:t> </a:t>
            </a:r>
            <a:r>
              <a:rPr lang="en-US" sz="3300" dirty="0" smtClean="0"/>
              <a:t>Nuclear emergency situations response exercises should be performed by</a:t>
            </a:r>
            <a:endParaRPr lang="en-US" sz="3600" dirty="0" smtClean="0"/>
          </a:p>
          <a:p>
            <a:pPr lvl="1"/>
            <a:r>
              <a:rPr lang="en-US" sz="3100" dirty="0" smtClean="0"/>
              <a:t>the nuclear power plants operators </a:t>
            </a:r>
          </a:p>
          <a:p>
            <a:pPr lvl="1"/>
            <a:r>
              <a:rPr lang="en-US" sz="3100" dirty="0" smtClean="0"/>
              <a:t>and regulatory bodies, involving the responsible local and national authorities, </a:t>
            </a:r>
          </a:p>
          <a:p>
            <a:r>
              <a:rPr lang="en-US" sz="3300" dirty="0" smtClean="0"/>
              <a:t>in order to </a:t>
            </a:r>
          </a:p>
          <a:p>
            <a:pPr lvl="1"/>
            <a:r>
              <a:rPr lang="en-US" sz="3100" b="1" dirty="0" smtClean="0"/>
              <a:t>continuously improve </a:t>
            </a:r>
            <a:r>
              <a:rPr lang="en-US" sz="3100" dirty="0" smtClean="0"/>
              <a:t>the emergency response, </a:t>
            </a:r>
          </a:p>
          <a:p>
            <a:pPr lvl="1"/>
            <a:r>
              <a:rPr lang="en-US" sz="3100" b="1" dirty="0" smtClean="0"/>
              <a:t>correctly inform </a:t>
            </a:r>
            <a:r>
              <a:rPr lang="en-US" sz="3100" dirty="0" smtClean="0"/>
              <a:t>the public,</a:t>
            </a:r>
          </a:p>
          <a:p>
            <a:pPr lvl="1"/>
            <a:r>
              <a:rPr lang="en-US" sz="3100" b="1" dirty="0" smtClean="0"/>
              <a:t>ensure all safety measures </a:t>
            </a:r>
            <a:r>
              <a:rPr lang="en-US" sz="3100" dirty="0" smtClean="0"/>
              <a:t>in the event of a nuclear emergency</a:t>
            </a:r>
            <a:r>
              <a:rPr lang="en-US" sz="2300" dirty="0" smtClean="0"/>
              <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cap="all" dirty="0" smtClean="0"/>
              <a:t>Nuclear Accidents</a:t>
            </a:r>
            <a:endParaRPr lang="en-US" sz="3200" b="1" cap="all" dirty="0"/>
          </a:p>
        </p:txBody>
      </p:sp>
      <p:sp>
        <p:nvSpPr>
          <p:cNvPr id="3" name="Content Placeholder 2"/>
          <p:cNvSpPr>
            <a:spLocks noGrp="1"/>
          </p:cNvSpPr>
          <p:nvPr>
            <p:ph idx="1"/>
          </p:nvPr>
        </p:nvSpPr>
        <p:spPr/>
        <p:txBody>
          <a:bodyPr>
            <a:normAutofit/>
          </a:bodyPr>
          <a:lstStyle/>
          <a:p>
            <a:r>
              <a:rPr lang="en-US" sz="2800" b="1" dirty="0" smtClean="0"/>
              <a:t>437 nuclear power plants are in </a:t>
            </a:r>
            <a:r>
              <a:rPr lang="en-US" sz="2800" b="1" dirty="0" smtClean="0"/>
              <a:t>operation</a:t>
            </a:r>
            <a:r>
              <a:rPr lang="en-US" sz="2800" dirty="0" smtClean="0"/>
              <a:t> </a:t>
            </a:r>
            <a:r>
              <a:rPr lang="en-US" sz="2800" dirty="0" smtClean="0"/>
              <a:t>around the world</a:t>
            </a:r>
          </a:p>
          <a:p>
            <a:r>
              <a:rPr lang="en-US" sz="2800" dirty="0" smtClean="0"/>
              <a:t>Five major nuclear accidents have occurred in the past:</a:t>
            </a:r>
          </a:p>
          <a:p>
            <a:pPr lvl="1"/>
            <a:r>
              <a:rPr lang="en-US" sz="2400" dirty="0" err="1" smtClean="0"/>
              <a:t>Kyshtym</a:t>
            </a:r>
            <a:r>
              <a:rPr lang="en-US" sz="2400" dirty="0" smtClean="0"/>
              <a:t> (Russia,1957), </a:t>
            </a:r>
          </a:p>
          <a:p>
            <a:pPr lvl="1"/>
            <a:r>
              <a:rPr lang="en-US" sz="2400" dirty="0" err="1" smtClean="0"/>
              <a:t>Windscale</a:t>
            </a:r>
            <a:r>
              <a:rPr lang="en-US" sz="2400" dirty="0" smtClean="0"/>
              <a:t> Piles (UK, 1957), </a:t>
            </a:r>
          </a:p>
          <a:p>
            <a:pPr lvl="1"/>
            <a:r>
              <a:rPr lang="en-US" sz="2400" dirty="0" smtClean="0"/>
              <a:t>Three Mile Island (USA, 1979), </a:t>
            </a:r>
          </a:p>
          <a:p>
            <a:pPr lvl="1"/>
            <a:r>
              <a:rPr lang="en-US" sz="2400" dirty="0" smtClean="0"/>
              <a:t>Chernobyl (Ukraine, 1986),</a:t>
            </a:r>
          </a:p>
          <a:p>
            <a:pPr lvl="1"/>
            <a:r>
              <a:rPr lang="en-US" sz="2400" dirty="0" smtClean="0"/>
              <a:t>Fukushima (Japan, 2011)</a:t>
            </a:r>
          </a:p>
          <a:p>
            <a:pPr lvl="1"/>
            <a:r>
              <a:rPr lang="en-US" sz="2400" dirty="0" smtClean="0"/>
              <a:t>…hopefully the list will stop here !</a:t>
            </a:r>
            <a:endParaRPr lang="en-US" sz="2400" dirty="0"/>
          </a:p>
        </p:txBody>
      </p:sp>
    </p:spTree>
    <p:extLst>
      <p:ext uri="{BB962C8B-B14F-4D97-AF65-F5344CB8AC3E}">
        <p14:creationId xmlns:p14="http://schemas.microsoft.com/office/powerpoint/2010/main" xmlns="" val="4064669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977" y="1487837"/>
            <a:ext cx="11747715" cy="4684363"/>
          </a:xfrm>
        </p:spPr>
        <p:txBody>
          <a:bodyPr>
            <a:normAutofit/>
          </a:bodyPr>
          <a:lstStyle/>
          <a:p>
            <a:pPr>
              <a:lnSpc>
                <a:spcPct val="100000"/>
              </a:lnSpc>
              <a:spcBef>
                <a:spcPts val="0"/>
              </a:spcBef>
            </a:pPr>
            <a:r>
              <a:rPr lang="en-US" sz="2800" b="1" dirty="0" smtClean="0"/>
              <a:t>Assuring medical support </a:t>
            </a:r>
            <a:r>
              <a:rPr lang="en-US" sz="2800" dirty="0" smtClean="0"/>
              <a:t>and specific infrastructure ( shelters, protective  equipment ) in case of nuclear </a:t>
            </a:r>
            <a:r>
              <a:rPr lang="en-US" sz="2800" dirty="0" smtClean="0"/>
              <a:t>accident;</a:t>
            </a:r>
          </a:p>
          <a:p>
            <a:pPr marL="91440">
              <a:lnSpc>
                <a:spcPct val="100000"/>
              </a:lnSpc>
              <a:spcBef>
                <a:spcPts val="0"/>
              </a:spcBef>
            </a:pPr>
            <a:r>
              <a:rPr lang="en-US" altLang="en-US" sz="2800" b="1" dirty="0" smtClean="0">
                <a:solidFill>
                  <a:srgbClr val="212121"/>
                </a:solidFill>
              </a:rPr>
              <a:t>Actions </a:t>
            </a:r>
            <a:r>
              <a:rPr lang="en-US" altLang="en-US" sz="2800" b="1" dirty="0" smtClean="0">
                <a:solidFill>
                  <a:srgbClr val="212121"/>
                </a:solidFill>
              </a:rPr>
              <a:t>for prevention and intervention </a:t>
            </a:r>
            <a:r>
              <a:rPr lang="en-US" altLang="en-US" sz="2800" dirty="0" smtClean="0">
                <a:solidFill>
                  <a:srgbClr val="212121"/>
                </a:solidFill>
              </a:rPr>
              <a:t>in case nuclear accidents and radiological emergency, based on </a:t>
            </a:r>
            <a:r>
              <a:rPr lang="en-US" altLang="en-US" sz="2600" dirty="0" smtClean="0">
                <a:solidFill>
                  <a:srgbClr val="212121"/>
                </a:solidFill>
              </a:rPr>
              <a:t>lessons </a:t>
            </a:r>
            <a:r>
              <a:rPr lang="en-US" altLang="en-US" sz="2600" dirty="0" smtClean="0">
                <a:solidFill>
                  <a:srgbClr val="212121"/>
                </a:solidFill>
              </a:rPr>
              <a:t>learned from previous </a:t>
            </a:r>
            <a:r>
              <a:rPr lang="en-US" altLang="en-US" sz="2600" dirty="0" smtClean="0">
                <a:solidFill>
                  <a:srgbClr val="212121"/>
                </a:solidFill>
              </a:rPr>
              <a:t>accidents; </a:t>
            </a:r>
          </a:p>
          <a:p>
            <a:pPr marL="91440" eaLnBrk="0" fontAlgn="base" hangingPunct="0">
              <a:lnSpc>
                <a:spcPct val="100000"/>
              </a:lnSpc>
              <a:spcBef>
                <a:spcPct val="0"/>
              </a:spcBef>
              <a:spcAft>
                <a:spcPct val="0"/>
              </a:spcAft>
            </a:pPr>
            <a:r>
              <a:rPr lang="en-US" altLang="en-US" sz="2800" dirty="0" smtClean="0">
                <a:solidFill>
                  <a:srgbClr val="212121"/>
                </a:solidFill>
              </a:rPr>
              <a:t>Establish </a:t>
            </a:r>
            <a:r>
              <a:rPr lang="en-US" altLang="en-US" sz="2800" b="1" dirty="0" smtClean="0">
                <a:solidFill>
                  <a:srgbClr val="212121"/>
                </a:solidFill>
              </a:rPr>
              <a:t>emergency evacuation</a:t>
            </a:r>
            <a:r>
              <a:rPr lang="en-US" altLang="en-US" sz="2400" b="1" dirty="0" smtClean="0"/>
              <a:t> </a:t>
            </a:r>
            <a:r>
              <a:rPr lang="en-US" altLang="en-US" sz="2800" b="1" dirty="0" smtClean="0"/>
              <a:t>plan</a:t>
            </a:r>
            <a:r>
              <a:rPr lang="en-US" altLang="en-US" sz="2400" dirty="0" smtClean="0"/>
              <a:t>, </a:t>
            </a:r>
            <a:r>
              <a:rPr lang="en-US" altLang="en-US" sz="2800" dirty="0" smtClean="0">
                <a:solidFill>
                  <a:srgbClr val="212121"/>
                </a:solidFill>
              </a:rPr>
              <a:t>establish routes of escape, assure KI pills for possible affected population, non contaminated food </a:t>
            </a:r>
            <a:r>
              <a:rPr lang="en-US" altLang="en-US" sz="2800" dirty="0" smtClean="0">
                <a:solidFill>
                  <a:srgbClr val="212121"/>
                </a:solidFill>
              </a:rPr>
              <a:t>&amp; </a:t>
            </a:r>
            <a:r>
              <a:rPr lang="en-US" altLang="en-US" sz="2800" dirty="0" smtClean="0">
                <a:solidFill>
                  <a:srgbClr val="212121"/>
                </a:solidFill>
              </a:rPr>
              <a:t>water supplies;</a:t>
            </a:r>
            <a:endParaRPr lang="en-US" altLang="en-US" sz="2800" dirty="0" smtClean="0">
              <a:solidFill>
                <a:srgbClr val="212121"/>
              </a:solidFill>
            </a:endParaRPr>
          </a:p>
          <a:p>
            <a:pPr marL="0" indent="0" eaLnBrk="0" fontAlgn="base" hangingPunct="0">
              <a:lnSpc>
                <a:spcPct val="100000"/>
              </a:lnSpc>
              <a:spcBef>
                <a:spcPct val="0"/>
              </a:spcBef>
              <a:spcAft>
                <a:spcPct val="0"/>
              </a:spcAft>
            </a:pPr>
            <a:r>
              <a:rPr lang="en-US" altLang="en-US" sz="2800" dirty="0" smtClean="0">
                <a:solidFill>
                  <a:srgbClr val="212121"/>
                </a:solidFill>
              </a:rPr>
              <a:t> </a:t>
            </a:r>
            <a:r>
              <a:rPr lang="en-US" altLang="en-US" sz="2800" b="1" dirty="0" smtClean="0">
                <a:solidFill>
                  <a:srgbClr val="212121"/>
                </a:solidFill>
              </a:rPr>
              <a:t>Develop a  preventive measure evacuation plan </a:t>
            </a:r>
            <a:r>
              <a:rPr lang="en-US" altLang="en-US" sz="2800" dirty="0" smtClean="0">
                <a:solidFill>
                  <a:srgbClr val="212121"/>
                </a:solidFill>
              </a:rPr>
              <a:t>of the population and a</a:t>
            </a:r>
            <a:r>
              <a:rPr lang="en-US" sz="2800" dirty="0" smtClean="0">
                <a:solidFill>
                  <a:srgbClr val="212121"/>
                </a:solidFill>
              </a:rPr>
              <a:t>ssure the necessary evacuation infrastructure.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19" y="365125"/>
            <a:ext cx="10693830" cy="1235075"/>
          </a:xfrm>
        </p:spPr>
        <p:txBody>
          <a:bodyPr/>
          <a:lstStyle/>
          <a:p>
            <a:r>
              <a:rPr lang="en-US" b="1" dirty="0" smtClean="0"/>
              <a:t>5. </a:t>
            </a:r>
            <a:r>
              <a:rPr lang="en-US" sz="3200" b="1" dirty="0" smtClean="0"/>
              <a:t>INTERNATIONAL COOPERATION ON</a:t>
            </a:r>
            <a:r>
              <a:rPr lang="en-US" b="1" dirty="0" smtClean="0"/>
              <a:t> </a:t>
            </a:r>
            <a:r>
              <a:rPr lang="en-US" sz="3200" b="1" dirty="0" smtClean="0"/>
              <a:t>EDUCATION</a:t>
            </a:r>
            <a:endParaRPr lang="en-US" sz="2800" dirty="0"/>
          </a:p>
        </p:txBody>
      </p:sp>
      <p:sp>
        <p:nvSpPr>
          <p:cNvPr id="3" name="Content Placeholder 2"/>
          <p:cNvSpPr>
            <a:spLocks noGrp="1"/>
          </p:cNvSpPr>
          <p:nvPr>
            <p:ph idx="1"/>
          </p:nvPr>
        </p:nvSpPr>
        <p:spPr>
          <a:xfrm>
            <a:off x="278968" y="1844300"/>
            <a:ext cx="11592733" cy="4277531"/>
          </a:xfrm>
        </p:spPr>
        <p:txBody>
          <a:bodyPr>
            <a:normAutofit lnSpcReduction="10000"/>
          </a:bodyPr>
          <a:lstStyle/>
          <a:p>
            <a:pPr lvl="1">
              <a:buNone/>
            </a:pPr>
            <a:r>
              <a:rPr lang="en-US" sz="2400" dirty="0" smtClean="0"/>
              <a:t>   </a:t>
            </a:r>
            <a:r>
              <a:rPr lang="en-US" sz="2800" dirty="0" smtClean="0"/>
              <a:t>In majority, world wide, present school text books - emphasis on advantages of nuclear energy, considered as :</a:t>
            </a:r>
          </a:p>
          <a:p>
            <a:pPr lvl="2"/>
            <a:r>
              <a:rPr lang="en-US" sz="2800" dirty="0" smtClean="0"/>
              <a:t>‘Green energy’ and  ‘clean’ ( </a:t>
            </a:r>
            <a:r>
              <a:rPr lang="en-US" sz="2800" b="1" dirty="0" smtClean="0"/>
              <a:t>forget about mining industry, the unsolved radioactive waste generated </a:t>
            </a:r>
            <a:r>
              <a:rPr lang="en-US" sz="2800" dirty="0" smtClean="0"/>
              <a:t>),</a:t>
            </a:r>
          </a:p>
          <a:p>
            <a:pPr lvl="2"/>
            <a:r>
              <a:rPr lang="en-US" sz="2800" dirty="0" smtClean="0"/>
              <a:t>Cheap energy – in fact not cheap a all, </a:t>
            </a:r>
            <a:r>
              <a:rPr lang="en-US" sz="2800" b="1" dirty="0" smtClean="0"/>
              <a:t>it is government subsidized </a:t>
            </a:r>
            <a:r>
              <a:rPr lang="en-US" sz="2800" dirty="0" smtClean="0"/>
              <a:t>!</a:t>
            </a:r>
          </a:p>
          <a:p>
            <a:pPr lvl="2"/>
            <a:r>
              <a:rPr lang="en-US" sz="2800" dirty="0" smtClean="0"/>
              <a:t>Safest source of energy,</a:t>
            </a:r>
          </a:p>
          <a:p>
            <a:pPr lvl="2"/>
            <a:r>
              <a:rPr lang="en-US" sz="2800" dirty="0" smtClean="0"/>
              <a:t>Ignoring alternative sources of energy</a:t>
            </a:r>
            <a:r>
              <a:rPr lang="en-US" sz="2800" dirty="0" smtClean="0"/>
              <a:t>,</a:t>
            </a:r>
          </a:p>
          <a:p>
            <a:pPr lvl="2"/>
            <a:r>
              <a:rPr lang="en-US" sz="2800" dirty="0" smtClean="0"/>
              <a:t>Eliminate the myth of …generating and employing highly qualified work forces, well paid in NPP’s ( but not mentioning about expensive medical costs to treat …’untreatable’ diseases, developed in the ‘business’.</a:t>
            </a:r>
            <a:endParaRPr lang="en-US" sz="2400" dirty="0" smtClean="0"/>
          </a:p>
          <a:p>
            <a:pPr lvl="2"/>
            <a:endParaRPr lang="en-US" sz="24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80" y="365125"/>
            <a:ext cx="11577234" cy="1758143"/>
          </a:xfrm>
        </p:spPr>
        <p:txBody>
          <a:bodyPr>
            <a:normAutofit/>
          </a:bodyPr>
          <a:lstStyle/>
          <a:p>
            <a:r>
              <a:rPr lang="en-US" sz="3200" b="1" dirty="0" smtClean="0"/>
              <a:t>6. INTERNATIONAL COOPERATION - KOZLODUY CASE- </a:t>
            </a:r>
            <a:r>
              <a:rPr lang="en-US" sz="3200" b="1" cap="all" dirty="0" smtClean="0"/>
              <a:t>or  an example of what it should not be done</a:t>
            </a:r>
            <a:endParaRPr lang="en-US" sz="3200" b="1" dirty="0"/>
          </a:p>
        </p:txBody>
      </p:sp>
      <p:sp>
        <p:nvSpPr>
          <p:cNvPr id="3" name="Content Placeholder 2"/>
          <p:cNvSpPr>
            <a:spLocks noGrp="1"/>
          </p:cNvSpPr>
          <p:nvPr>
            <p:ph idx="1"/>
          </p:nvPr>
        </p:nvSpPr>
        <p:spPr>
          <a:xfrm>
            <a:off x="698500" y="1943100"/>
            <a:ext cx="11061700" cy="4229100"/>
          </a:xfrm>
        </p:spPr>
        <p:txBody>
          <a:bodyPr/>
          <a:lstStyle/>
          <a:p>
            <a:pPr marL="0" indent="0">
              <a:buNone/>
            </a:pPr>
            <a:endParaRPr lang="en-US" sz="3200" b="1" dirty="0" smtClean="0"/>
          </a:p>
          <a:p>
            <a:pPr marL="0" indent="0">
              <a:buNone/>
            </a:pPr>
            <a:r>
              <a:rPr lang="en-US" sz="3200" b="1" dirty="0"/>
              <a:t> </a:t>
            </a:r>
            <a:r>
              <a:rPr lang="en-US" sz="3200" b="1" dirty="0" smtClean="0"/>
              <a:t> …example of … ‘official’ …</a:t>
            </a:r>
            <a:r>
              <a:rPr lang="en-US" sz="3200" b="1" dirty="0" smtClean="0">
                <a:solidFill>
                  <a:schemeClr val="accent1"/>
                </a:solidFill>
              </a:rPr>
              <a:t>’International cooperation’</a:t>
            </a:r>
            <a:r>
              <a:rPr lang="en-US" sz="3200" b="1" dirty="0" smtClean="0"/>
              <a:t>:</a:t>
            </a:r>
          </a:p>
          <a:p>
            <a:pPr marL="0" indent="0">
              <a:buNone/>
            </a:pPr>
            <a:r>
              <a:rPr lang="en-US" sz="3200" b="1" dirty="0" smtClean="0"/>
              <a:t> </a:t>
            </a:r>
            <a:r>
              <a:rPr lang="en-US" sz="2800" b="1" dirty="0" smtClean="0">
                <a:solidFill>
                  <a:srgbClr val="FF0000"/>
                </a:solidFill>
              </a:rPr>
              <a:t>“ We have </a:t>
            </a:r>
            <a:r>
              <a:rPr lang="en-US" sz="2800" b="1" dirty="0" err="1" smtClean="0">
                <a:solidFill>
                  <a:srgbClr val="FF0000"/>
                </a:solidFill>
              </a:rPr>
              <a:t>Cernavoda</a:t>
            </a:r>
            <a:r>
              <a:rPr lang="en-US" sz="2800" b="1" dirty="0" smtClean="0">
                <a:solidFill>
                  <a:srgbClr val="FF0000"/>
                </a:solidFill>
              </a:rPr>
              <a:t>, then we should not touch </a:t>
            </a:r>
            <a:r>
              <a:rPr lang="en-US" sz="2800" b="1" dirty="0" err="1" smtClean="0">
                <a:solidFill>
                  <a:srgbClr val="FF0000"/>
                </a:solidFill>
              </a:rPr>
              <a:t>Kozloduy</a:t>
            </a:r>
            <a:r>
              <a:rPr lang="en-US" sz="2800" b="1" dirty="0" smtClean="0">
                <a:solidFill>
                  <a:srgbClr val="FF0000"/>
                </a:solidFill>
              </a:rPr>
              <a:t> !”</a:t>
            </a:r>
            <a:endParaRPr lang="en-US" sz="3200" b="1" dirty="0" smtClean="0">
              <a:solidFill>
                <a:srgbClr val="FF0000"/>
              </a:solidFill>
            </a:endParaRPr>
          </a:p>
          <a:p>
            <a:pPr marL="274320" lvl="1" indent="0"/>
            <a:r>
              <a:rPr lang="en-US" sz="3000" b="1" dirty="0" smtClean="0"/>
              <a:t> </a:t>
            </a:r>
            <a:r>
              <a:rPr lang="en-US" sz="2800" b="1" dirty="0" err="1" smtClean="0"/>
              <a:t>J.Marinescu</a:t>
            </a:r>
            <a:r>
              <a:rPr lang="en-US" sz="2800" b="1" dirty="0" smtClean="0"/>
              <a:t>, </a:t>
            </a:r>
            <a:r>
              <a:rPr lang="en-US" sz="2800" b="1" i="1" dirty="0" smtClean="0"/>
              <a:t>EU (Romanian) parliamentary, Craiova, Public debate on new nuclear projects at NPP </a:t>
            </a:r>
            <a:r>
              <a:rPr lang="en-US" sz="2800" b="1" i="1" dirty="0" err="1" smtClean="0"/>
              <a:t>Kozloduy</a:t>
            </a:r>
            <a:r>
              <a:rPr lang="en-US" sz="2800" b="1" i="1" dirty="0" smtClean="0"/>
              <a:t>, 12 July 2015</a:t>
            </a:r>
          </a:p>
          <a:p>
            <a:pPr marL="274320" lvl="1" indent="0"/>
            <a:r>
              <a:rPr lang="en-US" sz="2800" b="1" i="1" dirty="0" smtClean="0"/>
              <a:t> </a:t>
            </a:r>
            <a:r>
              <a:rPr lang="en-US" sz="2800" b="1" dirty="0" smtClean="0"/>
              <a:t>Members</a:t>
            </a:r>
            <a:r>
              <a:rPr lang="en-US" sz="2800" b="1" i="1" dirty="0" smtClean="0"/>
              <a:t> of Craiova Local </a:t>
            </a:r>
            <a:r>
              <a:rPr lang="en-US" sz="2800" b="1" i="1" dirty="0" smtClean="0"/>
              <a:t>Council, </a:t>
            </a:r>
            <a:r>
              <a:rPr lang="en-US" sz="2800" b="1" i="1" dirty="0" smtClean="0"/>
              <a:t>Debate on Referendum request, Craiova City hall, 24 Sept. 2015. </a:t>
            </a:r>
            <a:endParaRPr lang="en-US" sz="2800" b="1" i="1" dirty="0"/>
          </a:p>
        </p:txBody>
      </p:sp>
    </p:spTree>
    <p:extLst>
      <p:ext uri="{BB962C8B-B14F-4D97-AF65-F5344CB8AC3E}">
        <p14:creationId xmlns:p14="http://schemas.microsoft.com/office/powerpoint/2010/main" xmlns="" val="4006088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95" y="0"/>
            <a:ext cx="10879810" cy="1941163"/>
          </a:xfrm>
        </p:spPr>
        <p:txBody>
          <a:bodyPr>
            <a:normAutofit/>
          </a:bodyPr>
          <a:lstStyle/>
          <a:p>
            <a:pPr algn="ctr"/>
            <a:r>
              <a:rPr lang="en-US" sz="2800" b="1" dirty="0" smtClean="0"/>
              <a:t>GENERAL INSPECTORATE </a:t>
            </a:r>
            <a:r>
              <a:rPr lang="en-US" sz="2800" b="1" dirty="0"/>
              <a:t>FOR </a:t>
            </a:r>
            <a:r>
              <a:rPr lang="en-US" sz="2800" b="1" dirty="0" smtClean="0"/>
              <a:t/>
            </a:r>
            <a:br>
              <a:rPr lang="en-US" sz="2800" b="1" dirty="0" smtClean="0"/>
            </a:br>
            <a:r>
              <a:rPr lang="en-US" sz="2800" b="1" dirty="0" smtClean="0"/>
              <a:t>EMERGENCY SITUATIONS – GIES- BUCHAREST</a:t>
            </a:r>
            <a:br>
              <a:rPr lang="en-US" sz="2800" b="1" dirty="0" smtClean="0"/>
            </a:br>
            <a:r>
              <a:rPr lang="en-US" sz="2800" b="1" dirty="0" smtClean="0"/>
              <a:t> ANSWER TO </a:t>
            </a:r>
            <a:r>
              <a:rPr lang="en-US" sz="2800" b="1" dirty="0" err="1" smtClean="0"/>
              <a:t>A.C.p.V</a:t>
            </a:r>
            <a:r>
              <a:rPr lang="en-US" sz="2800" b="1" dirty="0" smtClean="0"/>
              <a:t>. </a:t>
            </a:r>
            <a:r>
              <a:rPr lang="en-US" sz="2800" b="1" dirty="0" smtClean="0"/>
              <a:t>REQUEST FOR </a:t>
            </a:r>
            <a:r>
              <a:rPr lang="en-US" sz="2800" b="1" dirty="0" smtClean="0"/>
              <a:t>SPECIALIZED INFO, 24/11/2016</a:t>
            </a:r>
            <a:endParaRPr lang="en-US" sz="2800" b="1" dirty="0"/>
          </a:p>
        </p:txBody>
      </p:sp>
      <p:sp>
        <p:nvSpPr>
          <p:cNvPr id="3" name="Content Placeholder 2"/>
          <p:cNvSpPr>
            <a:spLocks noGrp="1"/>
          </p:cNvSpPr>
          <p:nvPr>
            <p:ph idx="1"/>
          </p:nvPr>
        </p:nvSpPr>
        <p:spPr>
          <a:xfrm>
            <a:off x="1031929" y="2175574"/>
            <a:ext cx="9601200" cy="3155842"/>
          </a:xfrm>
        </p:spPr>
        <p:txBody>
          <a:bodyPr>
            <a:normAutofit/>
          </a:bodyPr>
          <a:lstStyle/>
          <a:p>
            <a:r>
              <a:rPr lang="en-US" sz="2800" dirty="0" smtClean="0"/>
              <a:t>“… At the </a:t>
            </a:r>
            <a:r>
              <a:rPr lang="en-US" sz="2800" dirty="0"/>
              <a:t>Nuclear plant from  </a:t>
            </a:r>
            <a:r>
              <a:rPr lang="en-US" sz="2800" dirty="0" err="1" smtClean="0"/>
              <a:t>Kosloduy</a:t>
            </a:r>
            <a:r>
              <a:rPr lang="en-US" sz="2800" dirty="0" smtClean="0"/>
              <a:t>, </a:t>
            </a:r>
            <a:r>
              <a:rPr lang="en-US" sz="2800" dirty="0"/>
              <a:t>the type of reactor </a:t>
            </a:r>
            <a:r>
              <a:rPr lang="en-US" sz="2800" dirty="0" smtClean="0"/>
              <a:t>is not </a:t>
            </a:r>
            <a:r>
              <a:rPr lang="en-US" sz="2800" dirty="0"/>
              <a:t>similar to the one from  </a:t>
            </a:r>
            <a:r>
              <a:rPr lang="en-US" sz="2800" dirty="0" err="1"/>
              <a:t>Cernobal</a:t>
            </a:r>
            <a:r>
              <a:rPr lang="en-US" sz="2800" dirty="0"/>
              <a:t>, </a:t>
            </a:r>
            <a:r>
              <a:rPr lang="en-US" sz="2800" b="1" dirty="0"/>
              <a:t>but it is enveloped.</a:t>
            </a:r>
          </a:p>
          <a:p>
            <a:r>
              <a:rPr lang="en-US" sz="2800" dirty="0"/>
              <a:t>Regarding the new location from </a:t>
            </a:r>
            <a:r>
              <a:rPr lang="en-US" sz="2800" dirty="0" err="1"/>
              <a:t>Belene</a:t>
            </a:r>
            <a:r>
              <a:rPr lang="en-US" sz="2800" dirty="0"/>
              <a:t>, the problem is still opened to </a:t>
            </a:r>
            <a:r>
              <a:rPr lang="en-US" sz="2800" dirty="0" smtClean="0"/>
              <a:t>discussion  in CAT ( Romanian </a:t>
            </a:r>
            <a:r>
              <a:rPr lang="en-US" sz="2800" dirty="0" err="1" smtClean="0"/>
              <a:t>Defence</a:t>
            </a:r>
            <a:r>
              <a:rPr lang="en-US" sz="2800" dirty="0" smtClean="0"/>
              <a:t> Council </a:t>
            </a:r>
            <a:r>
              <a:rPr lang="en-US" sz="2800" dirty="0" smtClean="0"/>
              <a:t>) concerning </a:t>
            </a:r>
            <a:r>
              <a:rPr lang="en-US" sz="2800" dirty="0"/>
              <a:t>the agreement on the location of the </a:t>
            </a:r>
            <a:r>
              <a:rPr lang="en-US" sz="2800" dirty="0" smtClean="0"/>
              <a:t>NPP </a:t>
            </a:r>
            <a:r>
              <a:rPr lang="en-US" sz="2800" dirty="0" err="1" smtClean="0"/>
              <a:t>Belene</a:t>
            </a:r>
            <a:r>
              <a:rPr lang="en-US" sz="2800" dirty="0" smtClean="0"/>
              <a:t>; Romania </a:t>
            </a:r>
            <a:r>
              <a:rPr lang="en-US" sz="2800" dirty="0"/>
              <a:t>has not given </a:t>
            </a:r>
            <a:r>
              <a:rPr lang="en-US" sz="2800" dirty="0" smtClean="0"/>
              <a:t>the approval, </a:t>
            </a:r>
            <a:r>
              <a:rPr lang="en-US" sz="2800" b="1" dirty="0" smtClean="0"/>
              <a:t>yet !” </a:t>
            </a:r>
            <a:endParaRPr lang="en-US" sz="2800" b="1" dirty="0"/>
          </a:p>
          <a:p>
            <a:endParaRPr lang="en-US" sz="2800" dirty="0"/>
          </a:p>
        </p:txBody>
      </p:sp>
    </p:spTree>
    <p:extLst>
      <p:ext uri="{BB962C8B-B14F-4D97-AF65-F5344CB8AC3E}">
        <p14:creationId xmlns:p14="http://schemas.microsoft.com/office/powerpoint/2010/main" xmlns="" val="2765598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41" y="365125"/>
            <a:ext cx="11251769" cy="1235075"/>
          </a:xfrm>
        </p:spPr>
        <p:txBody>
          <a:bodyPr>
            <a:normAutofit/>
          </a:bodyPr>
          <a:lstStyle/>
          <a:p>
            <a:r>
              <a:rPr lang="en-US" sz="3200" b="1" dirty="0" smtClean="0"/>
              <a:t>GIES </a:t>
            </a:r>
            <a:r>
              <a:rPr lang="en-US" sz="3200" b="1" cap="all" dirty="0" smtClean="0"/>
              <a:t>report ref international cooperation…</a:t>
            </a:r>
            <a:endParaRPr lang="en-US" sz="3200" b="1" cap="all" dirty="0"/>
          </a:p>
        </p:txBody>
      </p:sp>
      <p:sp>
        <p:nvSpPr>
          <p:cNvPr id="3" name="Content Placeholder 2"/>
          <p:cNvSpPr>
            <a:spLocks noGrp="1"/>
          </p:cNvSpPr>
          <p:nvPr>
            <p:ph idx="1"/>
          </p:nvPr>
        </p:nvSpPr>
        <p:spPr>
          <a:xfrm>
            <a:off x="821411" y="1943099"/>
            <a:ext cx="10631836" cy="4612683"/>
          </a:xfrm>
        </p:spPr>
        <p:txBody>
          <a:bodyPr>
            <a:normAutofit fontScale="85000" lnSpcReduction="10000"/>
          </a:bodyPr>
          <a:lstStyle/>
          <a:p>
            <a:r>
              <a:rPr lang="en-US" sz="3300" dirty="0" smtClean="0"/>
              <a:t>“Managing </a:t>
            </a:r>
            <a:r>
              <a:rPr lang="en-US" sz="3300" dirty="0"/>
              <a:t>a large number of people possibly contaminated is hard to </a:t>
            </a:r>
            <a:r>
              <a:rPr lang="en-US" sz="3300" dirty="0" smtClean="0"/>
              <a:t>appreciate</a:t>
            </a:r>
            <a:r>
              <a:rPr lang="en-US" sz="3300" dirty="0"/>
              <a:t>, </a:t>
            </a:r>
            <a:r>
              <a:rPr lang="en-US" sz="3300" dirty="0" smtClean="0"/>
              <a:t>and</a:t>
            </a:r>
          </a:p>
          <a:p>
            <a:r>
              <a:rPr lang="en-US" sz="3300" dirty="0" smtClean="0"/>
              <a:t> I</a:t>
            </a:r>
            <a:r>
              <a:rPr lang="en-US" sz="3300" dirty="0" smtClean="0"/>
              <a:t>n </a:t>
            </a:r>
            <a:r>
              <a:rPr lang="en-US" sz="3300" dirty="0"/>
              <a:t>all of this type of events as major nuclear accidents, </a:t>
            </a:r>
            <a:r>
              <a:rPr lang="en-US" sz="3300" b="1" dirty="0"/>
              <a:t>international assistance </a:t>
            </a:r>
            <a:r>
              <a:rPr lang="en-US" sz="3300" b="1" dirty="0" smtClean="0"/>
              <a:t>has to be requested !”</a:t>
            </a:r>
          </a:p>
          <a:p>
            <a:r>
              <a:rPr lang="en-US" sz="3300" dirty="0" smtClean="0"/>
              <a:t>Acquisition of a number of vehicles for research CBRN </a:t>
            </a:r>
          </a:p>
          <a:p>
            <a:pPr lvl="1"/>
            <a:r>
              <a:rPr lang="en-US" sz="3300" dirty="0" smtClean="0"/>
              <a:t>Mobile units for mass decontamination on open platform track. </a:t>
            </a:r>
          </a:p>
          <a:p>
            <a:pPr lvl="1"/>
            <a:r>
              <a:rPr lang="en-US" sz="3300" dirty="0" smtClean="0"/>
              <a:t>Each mobile decontamination unit has a capacity of 80 person/hour. </a:t>
            </a:r>
          </a:p>
          <a:p>
            <a:r>
              <a:rPr lang="en-US" sz="3300" dirty="0" smtClean="0"/>
              <a:t>“Given the existence of other similar units nationwide, </a:t>
            </a:r>
            <a:r>
              <a:rPr lang="en-US" sz="3300" b="1" dirty="0" smtClean="0"/>
              <a:t>Romania is ready to achieve decontamination of large numbers of people possibly contaminated.” ???</a:t>
            </a:r>
          </a:p>
          <a:p>
            <a:endParaRPr lang="en-US" sz="2800" dirty="0"/>
          </a:p>
        </p:txBody>
      </p:sp>
    </p:spTree>
    <p:extLst>
      <p:ext uri="{BB962C8B-B14F-4D97-AF65-F5344CB8AC3E}">
        <p14:creationId xmlns:p14="http://schemas.microsoft.com/office/powerpoint/2010/main" xmlns="" val="2950412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58" y="594748"/>
            <a:ext cx="11546237" cy="5930038"/>
          </a:xfrm>
        </p:spPr>
        <p:txBody>
          <a:bodyPr>
            <a:normAutofit lnSpcReduction="10000"/>
          </a:bodyPr>
          <a:lstStyle/>
          <a:p>
            <a:pPr eaLnBrk="0" fontAlgn="base" hangingPunct="0">
              <a:lnSpc>
                <a:spcPct val="100000"/>
              </a:lnSpc>
              <a:spcBef>
                <a:spcPct val="0"/>
              </a:spcBef>
              <a:spcAft>
                <a:spcPct val="0"/>
              </a:spcAft>
              <a:buNone/>
            </a:pPr>
            <a:r>
              <a:rPr lang="en-US" sz="2800" b="1" dirty="0" smtClean="0"/>
              <a:t>   </a:t>
            </a:r>
            <a:r>
              <a:rPr lang="en-US" sz="3000" b="1" dirty="0" smtClean="0"/>
              <a:t>Report from inspectorate for emergency situations, county </a:t>
            </a:r>
            <a:r>
              <a:rPr lang="en-US" sz="3000" b="1" dirty="0" err="1" smtClean="0"/>
              <a:t>Dolj</a:t>
            </a:r>
            <a:r>
              <a:rPr lang="en-US" sz="3000" b="1" dirty="0" smtClean="0"/>
              <a:t> contradicts the report form GIES, Bucharest </a:t>
            </a:r>
            <a:endParaRPr lang="en-US" sz="2800" b="1" dirty="0" smtClean="0"/>
          </a:p>
          <a:p>
            <a:pPr eaLnBrk="0" fontAlgn="base" hangingPunct="0">
              <a:lnSpc>
                <a:spcPct val="100000"/>
              </a:lnSpc>
              <a:spcBef>
                <a:spcPct val="0"/>
              </a:spcBef>
              <a:spcAft>
                <a:spcPct val="0"/>
              </a:spcAft>
              <a:buNone/>
            </a:pPr>
            <a:endParaRPr lang="en-US" sz="2800" b="1" dirty="0" smtClean="0"/>
          </a:p>
          <a:p>
            <a:pPr eaLnBrk="0" fontAlgn="base" hangingPunct="0">
              <a:lnSpc>
                <a:spcPct val="100000"/>
              </a:lnSpc>
              <a:spcBef>
                <a:spcPct val="0"/>
              </a:spcBef>
              <a:spcAft>
                <a:spcPct val="0"/>
              </a:spcAft>
              <a:buNone/>
            </a:pPr>
            <a:r>
              <a:rPr lang="en-US" sz="2800" b="1" dirty="0" smtClean="0"/>
              <a:t>   Shelters in </a:t>
            </a:r>
            <a:r>
              <a:rPr lang="en-US" sz="2800" b="1" dirty="0" err="1" smtClean="0"/>
              <a:t>Dolj</a:t>
            </a:r>
            <a:r>
              <a:rPr lang="en-US" sz="2800" b="1" dirty="0" smtClean="0"/>
              <a:t> County - over 550 000 people - </a:t>
            </a:r>
          </a:p>
          <a:p>
            <a:pPr eaLnBrk="0" fontAlgn="base" hangingPunct="0">
              <a:lnSpc>
                <a:spcPct val="100000"/>
              </a:lnSpc>
              <a:spcBef>
                <a:spcPct val="0"/>
              </a:spcBef>
              <a:spcAft>
                <a:spcPct val="0"/>
              </a:spcAft>
            </a:pPr>
            <a:r>
              <a:rPr lang="en-US" altLang="en-US" sz="2800" dirty="0" smtClean="0">
                <a:solidFill>
                  <a:srgbClr val="212121"/>
                </a:solidFill>
              </a:rPr>
              <a:t>A </a:t>
            </a:r>
            <a:r>
              <a:rPr lang="en-US" altLang="en-US" sz="2800" dirty="0">
                <a:solidFill>
                  <a:srgbClr val="212121"/>
                </a:solidFill>
              </a:rPr>
              <a:t>number of </a:t>
            </a:r>
            <a:r>
              <a:rPr lang="en-US" altLang="en-US" sz="2800" b="1" dirty="0"/>
              <a:t>241 civil protection </a:t>
            </a:r>
            <a:r>
              <a:rPr lang="en-US" altLang="en-US" sz="2800" b="1" dirty="0" smtClean="0"/>
              <a:t>shelters</a:t>
            </a:r>
            <a:r>
              <a:rPr lang="en-US" altLang="en-US" sz="2800" dirty="0" smtClean="0"/>
              <a:t>,</a:t>
            </a:r>
          </a:p>
          <a:p>
            <a:pPr eaLnBrk="0" fontAlgn="base" hangingPunct="0">
              <a:lnSpc>
                <a:spcPct val="100000"/>
              </a:lnSpc>
              <a:spcBef>
                <a:spcPct val="0"/>
              </a:spcBef>
              <a:spcAft>
                <a:spcPct val="0"/>
              </a:spcAft>
            </a:pPr>
            <a:r>
              <a:rPr lang="en-US" altLang="en-US" sz="2800" dirty="0" smtClean="0"/>
              <a:t>These </a:t>
            </a:r>
            <a:r>
              <a:rPr lang="en-US" altLang="en-US" sz="2800" dirty="0"/>
              <a:t>spaces provide housing to </a:t>
            </a:r>
            <a:r>
              <a:rPr lang="en-US" altLang="en-US" sz="2800" b="1" dirty="0"/>
              <a:t>15% </a:t>
            </a:r>
            <a:r>
              <a:rPr lang="en-US" altLang="en-US" sz="2800" dirty="0"/>
              <a:t>of </a:t>
            </a:r>
            <a:r>
              <a:rPr lang="en-US" altLang="en-US" sz="2800" dirty="0" smtClean="0"/>
              <a:t>necessary </a:t>
            </a:r>
            <a:r>
              <a:rPr lang="en-US" altLang="en-US" sz="2800" dirty="0" smtClean="0"/>
              <a:t>capacity, </a:t>
            </a:r>
            <a:r>
              <a:rPr lang="en-US" altLang="en-US" sz="2800" dirty="0" err="1" smtClean="0"/>
              <a:t>Dolj</a:t>
            </a:r>
            <a:r>
              <a:rPr lang="en-US" altLang="en-US" sz="2800" dirty="0" smtClean="0"/>
              <a:t> county.</a:t>
            </a:r>
            <a:endParaRPr lang="en-US" altLang="en-US" sz="2800" dirty="0"/>
          </a:p>
          <a:p>
            <a:pPr eaLnBrk="0" fontAlgn="base" hangingPunct="0">
              <a:lnSpc>
                <a:spcPct val="100000"/>
              </a:lnSpc>
              <a:spcBef>
                <a:spcPct val="0"/>
              </a:spcBef>
              <a:spcAft>
                <a:spcPct val="0"/>
              </a:spcAft>
            </a:pPr>
            <a:r>
              <a:rPr lang="en-US" altLang="en-US" sz="2800" dirty="0" smtClean="0"/>
              <a:t>In </a:t>
            </a:r>
            <a:r>
              <a:rPr lang="en-US" altLang="en-US" sz="2800" dirty="0"/>
              <a:t>addition, </a:t>
            </a:r>
            <a:r>
              <a:rPr lang="en-US" altLang="en-US" sz="2800" dirty="0" smtClean="0"/>
              <a:t> </a:t>
            </a:r>
            <a:r>
              <a:rPr lang="en-US" altLang="en-US" sz="2800" dirty="0"/>
              <a:t>identified other </a:t>
            </a:r>
            <a:r>
              <a:rPr lang="en-US" altLang="en-US" sz="2800" dirty="0" smtClean="0"/>
              <a:t>private areas </a:t>
            </a:r>
            <a:r>
              <a:rPr lang="en-US" altLang="en-US" sz="2800" dirty="0"/>
              <a:t>(basements, cellars) with a total capacity of </a:t>
            </a:r>
            <a:r>
              <a:rPr lang="en-US" altLang="en-US" sz="2800" b="1" dirty="0" smtClean="0"/>
              <a:t>43,706 </a:t>
            </a:r>
            <a:r>
              <a:rPr lang="en-US" altLang="en-US" sz="2800" dirty="0"/>
              <a:t>people, </a:t>
            </a:r>
            <a:r>
              <a:rPr lang="en-US" altLang="en-US" sz="2800" dirty="0" smtClean="0"/>
              <a:t>representing </a:t>
            </a:r>
            <a:r>
              <a:rPr lang="en-US" altLang="en-US" sz="2800" b="1" dirty="0"/>
              <a:t>32% of </a:t>
            </a:r>
            <a:r>
              <a:rPr lang="en-US" altLang="en-US" sz="2800" b="1" dirty="0" smtClean="0"/>
              <a:t>necessary </a:t>
            </a:r>
            <a:r>
              <a:rPr lang="en-US" altLang="en-US" sz="2800" dirty="0" smtClean="0"/>
              <a:t>shelters</a:t>
            </a:r>
            <a:r>
              <a:rPr lang="en-US" altLang="en-US" sz="2800" dirty="0" smtClean="0"/>
              <a:t>.</a:t>
            </a:r>
          </a:p>
          <a:p>
            <a:pPr marL="285750" indent="-285750" eaLnBrk="0" fontAlgn="base" hangingPunct="0">
              <a:spcBef>
                <a:spcPct val="0"/>
              </a:spcBef>
              <a:spcAft>
                <a:spcPct val="0"/>
              </a:spcAft>
              <a:buNone/>
            </a:pPr>
            <a:r>
              <a:rPr lang="en-US" sz="2800" b="1" dirty="0" smtClean="0"/>
              <a:t> </a:t>
            </a:r>
          </a:p>
          <a:p>
            <a:pPr marL="285750" indent="-285750" eaLnBrk="0" fontAlgn="base" hangingPunct="0">
              <a:spcBef>
                <a:spcPct val="0"/>
              </a:spcBef>
              <a:spcAft>
                <a:spcPct val="0"/>
              </a:spcAft>
              <a:buNone/>
            </a:pPr>
            <a:r>
              <a:rPr lang="en-US" sz="2800" b="1" dirty="0" smtClean="0"/>
              <a:t> </a:t>
            </a:r>
            <a:r>
              <a:rPr lang="en-US" sz="2800" b="1" dirty="0" smtClean="0"/>
              <a:t>  Craiova </a:t>
            </a:r>
            <a:r>
              <a:rPr lang="en-US" sz="2800" b="1" dirty="0" smtClean="0"/>
              <a:t>( academic center with international students ) shelters :</a:t>
            </a:r>
          </a:p>
          <a:p>
            <a:pPr marL="285750" indent="-285750" eaLnBrk="0" fontAlgn="base" hangingPunct="0">
              <a:spcBef>
                <a:spcPct val="0"/>
              </a:spcBef>
              <a:spcAft>
                <a:spcPct val="0"/>
              </a:spcAft>
            </a:pPr>
            <a:r>
              <a:rPr lang="en-US" altLang="en-US" sz="2800" dirty="0" smtClean="0"/>
              <a:t>A </a:t>
            </a:r>
            <a:r>
              <a:rPr lang="en-US" altLang="en-US" sz="2800" dirty="0" smtClean="0"/>
              <a:t>number of </a:t>
            </a:r>
            <a:r>
              <a:rPr lang="en-US" altLang="en-US" sz="2800" b="1" dirty="0" smtClean="0"/>
              <a:t>203</a:t>
            </a:r>
            <a:r>
              <a:rPr lang="en-US" altLang="en-US" sz="2800" dirty="0" smtClean="0"/>
              <a:t> shelters for civil protection  representing 19.7% of municipality necessity.</a:t>
            </a:r>
          </a:p>
          <a:p>
            <a:pPr marL="285750" lvl="0" indent="-285750" eaLnBrk="0" fontAlgn="base" hangingPunct="0">
              <a:spcBef>
                <a:spcPct val="0"/>
              </a:spcBef>
              <a:spcAft>
                <a:spcPct val="0"/>
              </a:spcAft>
            </a:pPr>
            <a:r>
              <a:rPr lang="en-US" altLang="en-US" sz="2800" dirty="0" smtClean="0"/>
              <a:t>Identified </a:t>
            </a:r>
            <a:r>
              <a:rPr lang="en-US" altLang="en-US" sz="2800" b="1" dirty="0" smtClean="0"/>
              <a:t>other </a:t>
            </a:r>
            <a:r>
              <a:rPr lang="en-US" altLang="en-US" sz="2800" b="1" dirty="0" smtClean="0"/>
              <a:t>214 privately own </a:t>
            </a:r>
            <a:r>
              <a:rPr lang="en-US" altLang="en-US" sz="2800" b="1" dirty="0" smtClean="0"/>
              <a:t>spaces </a:t>
            </a:r>
            <a:r>
              <a:rPr lang="en-US" altLang="en-US" sz="2800" dirty="0" smtClean="0"/>
              <a:t>(basements, cellars) with a capacity of </a:t>
            </a:r>
            <a:r>
              <a:rPr lang="en-US" altLang="en-US" sz="2800" b="1" dirty="0" smtClean="0"/>
              <a:t>25.010</a:t>
            </a:r>
            <a:r>
              <a:rPr lang="en-US" altLang="en-US" sz="2800" dirty="0" smtClean="0"/>
              <a:t> people, representing </a:t>
            </a:r>
            <a:r>
              <a:rPr lang="en-US" altLang="en-US" sz="2800" b="1" dirty="0" smtClean="0"/>
              <a:t>16% of its sheltered</a:t>
            </a:r>
            <a:r>
              <a:rPr lang="en-US" altLang="en-US" sz="2800" dirty="0" smtClean="0"/>
              <a:t>. </a:t>
            </a:r>
          </a:p>
          <a:p>
            <a:pPr marL="285750" lvl="0" indent="-285750" eaLnBrk="0" fontAlgn="base" hangingPunct="0">
              <a:spcBef>
                <a:spcPct val="0"/>
              </a:spcBef>
              <a:spcAft>
                <a:spcPct val="0"/>
              </a:spcAft>
            </a:pPr>
            <a:r>
              <a:rPr lang="en-US" altLang="en-US" sz="2800" dirty="0" smtClean="0"/>
              <a:t>In </a:t>
            </a:r>
            <a:r>
              <a:rPr lang="en-US" altLang="en-US" sz="2800" b="1" dirty="0" smtClean="0"/>
              <a:t>total</a:t>
            </a:r>
            <a:r>
              <a:rPr lang="en-US" altLang="en-US" sz="2800" dirty="0" smtClean="0"/>
              <a:t>, Craiova (</a:t>
            </a:r>
            <a:r>
              <a:rPr lang="en-US" altLang="en-US" sz="2800" dirty="0" smtClean="0"/>
              <a:t>300,000 </a:t>
            </a:r>
            <a:r>
              <a:rPr lang="en-US" altLang="en-US" sz="2800" dirty="0" smtClean="0"/>
              <a:t>people)  has percentage of </a:t>
            </a:r>
            <a:r>
              <a:rPr lang="en-US" altLang="en-US" sz="2800" b="1" dirty="0" smtClean="0"/>
              <a:t>35.7%</a:t>
            </a:r>
            <a:r>
              <a:rPr lang="en-US" altLang="en-US" sz="2800" dirty="0" smtClean="0"/>
              <a:t> </a:t>
            </a:r>
            <a:r>
              <a:rPr lang="en-US" altLang="en-US" sz="2800" dirty="0" smtClean="0"/>
              <a:t>of necessity.</a:t>
            </a:r>
            <a:endParaRPr lang="en-US" altLang="en-US" sz="2800" dirty="0" smtClean="0"/>
          </a:p>
          <a:p>
            <a:pPr eaLnBrk="0" fontAlgn="base" hangingPunct="0">
              <a:lnSpc>
                <a:spcPct val="100000"/>
              </a:lnSpc>
              <a:spcBef>
                <a:spcPct val="0"/>
              </a:spcBef>
              <a:spcAft>
                <a:spcPct val="0"/>
              </a:spcAft>
            </a:pPr>
            <a:endParaRPr lang="en-US" sz="2800" dirty="0"/>
          </a:p>
        </p:txBody>
      </p:sp>
    </p:spTree>
    <p:extLst>
      <p:ext uri="{BB962C8B-B14F-4D97-AF65-F5344CB8AC3E}">
        <p14:creationId xmlns:p14="http://schemas.microsoft.com/office/powerpoint/2010/main" xmlns="" val="1303679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925" y="749730"/>
            <a:ext cx="10833316" cy="4953645"/>
          </a:xfrm>
        </p:spPr>
        <p:txBody>
          <a:bodyPr>
            <a:normAutofit fontScale="25000" lnSpcReduction="20000"/>
          </a:bodyPr>
          <a:lstStyle/>
          <a:p>
            <a:pPr algn="just">
              <a:lnSpc>
                <a:spcPct val="120000"/>
              </a:lnSpc>
              <a:buNone/>
            </a:pPr>
            <a:r>
              <a:rPr lang="en-US" sz="11200" b="1" dirty="0" smtClean="0"/>
              <a:t>  </a:t>
            </a:r>
            <a:r>
              <a:rPr lang="en-US" sz="11200" b="1" dirty="0" smtClean="0">
                <a:solidFill>
                  <a:schemeClr val="accent1"/>
                </a:solidFill>
              </a:rPr>
              <a:t>Notification received from the Bulgarian authorities are missing important info:</a:t>
            </a:r>
          </a:p>
          <a:p>
            <a:pPr algn="just">
              <a:lnSpc>
                <a:spcPct val="120000"/>
              </a:lnSpc>
            </a:pPr>
            <a:r>
              <a:rPr lang="en-US" sz="11200" b="1" dirty="0" smtClean="0"/>
              <a:t>Theory</a:t>
            </a:r>
            <a:r>
              <a:rPr lang="en-US" sz="11200" dirty="0" smtClean="0"/>
              <a:t> : According to </a:t>
            </a:r>
            <a:r>
              <a:rPr lang="en-US" sz="11200" dirty="0"/>
              <a:t>European Atomic Energy </a:t>
            </a:r>
            <a:r>
              <a:rPr lang="en-US" sz="11200" dirty="0" smtClean="0"/>
              <a:t>Community Treaty, </a:t>
            </a:r>
            <a:r>
              <a:rPr lang="en-US" sz="11200" dirty="0"/>
              <a:t>Directive </a:t>
            </a:r>
            <a:r>
              <a:rPr lang="en-US" sz="11200" dirty="0" smtClean="0"/>
              <a:t>2013/59, </a:t>
            </a:r>
            <a:r>
              <a:rPr lang="en-US" altLang="en-US" sz="11200" dirty="0" smtClean="0"/>
              <a:t>Bulgarian </a:t>
            </a:r>
            <a:r>
              <a:rPr lang="en-US" altLang="en-US" sz="11200" dirty="0"/>
              <a:t>authorities are </a:t>
            </a:r>
            <a:r>
              <a:rPr lang="en-US" altLang="en-US" sz="11200" b="1" dirty="0"/>
              <a:t>required to notify international institutions and neighboring countries </a:t>
            </a:r>
            <a:r>
              <a:rPr lang="en-US" altLang="en-US" sz="11200" b="1" dirty="0" smtClean="0"/>
              <a:t>possible affected </a:t>
            </a:r>
            <a:r>
              <a:rPr lang="en-US" altLang="en-US" sz="11200" b="1" dirty="0"/>
              <a:t>in the event of </a:t>
            </a:r>
            <a:r>
              <a:rPr lang="en-US" altLang="en-US" sz="11200" b="1" dirty="0" smtClean="0"/>
              <a:t>a radiological emergency or nuclear accident</a:t>
            </a:r>
            <a:r>
              <a:rPr lang="en-US" altLang="en-US" sz="11200" dirty="0" smtClean="0"/>
              <a:t>.</a:t>
            </a:r>
          </a:p>
          <a:p>
            <a:pPr algn="just">
              <a:lnSpc>
                <a:spcPct val="120000"/>
              </a:lnSpc>
            </a:pPr>
            <a:r>
              <a:rPr lang="en-US" altLang="en-US" sz="11200" b="1" dirty="0" smtClean="0">
                <a:solidFill>
                  <a:srgbClr val="212121"/>
                </a:solidFill>
              </a:rPr>
              <a:t>In practice</a:t>
            </a:r>
            <a:r>
              <a:rPr lang="en-US" altLang="en-US" sz="11200" dirty="0" smtClean="0">
                <a:solidFill>
                  <a:srgbClr val="212121"/>
                </a:solidFill>
              </a:rPr>
              <a:t> : so </a:t>
            </a:r>
            <a:r>
              <a:rPr lang="en-US" altLang="en-US" sz="11200" dirty="0">
                <a:solidFill>
                  <a:srgbClr val="212121"/>
                </a:solidFill>
              </a:rPr>
              <a:t>far, the </a:t>
            </a:r>
            <a:r>
              <a:rPr lang="en-US" altLang="en-US" sz="11200" b="1" dirty="0"/>
              <a:t>Bulgarian </a:t>
            </a:r>
            <a:r>
              <a:rPr lang="en-US" altLang="en-US" sz="11200" b="1" dirty="0" smtClean="0"/>
              <a:t>authorities did </a:t>
            </a:r>
            <a:r>
              <a:rPr lang="en-US" altLang="en-US" sz="11200" b="1" dirty="0"/>
              <a:t>not </a:t>
            </a:r>
            <a:r>
              <a:rPr lang="en-US" altLang="en-US" sz="11200" b="1" dirty="0" smtClean="0"/>
              <a:t>communicate </a:t>
            </a:r>
            <a:r>
              <a:rPr lang="en-US" altLang="en-US" sz="11200" dirty="0" smtClean="0"/>
              <a:t>to the </a:t>
            </a:r>
            <a:r>
              <a:rPr lang="en-US" altLang="en-US" sz="11200" b="1" dirty="0" smtClean="0"/>
              <a:t>Inspectorate for </a:t>
            </a:r>
            <a:r>
              <a:rPr lang="en-US" altLang="en-US" sz="11200" b="1" dirty="0" err="1" smtClean="0"/>
              <a:t>Emeregency</a:t>
            </a:r>
            <a:r>
              <a:rPr lang="en-US" altLang="en-US" sz="11200" b="1" dirty="0" smtClean="0"/>
              <a:t> Situations</a:t>
            </a:r>
            <a:r>
              <a:rPr lang="en-US" altLang="en-US" sz="11200" dirty="0" smtClean="0"/>
              <a:t> </a:t>
            </a:r>
            <a:r>
              <a:rPr lang="en-US" altLang="en-US" sz="11200" dirty="0" smtClean="0">
                <a:solidFill>
                  <a:srgbClr val="212121"/>
                </a:solidFill>
              </a:rPr>
              <a:t>from </a:t>
            </a:r>
            <a:r>
              <a:rPr lang="en-US" altLang="en-US" sz="11200" dirty="0" err="1">
                <a:solidFill>
                  <a:srgbClr val="212121"/>
                </a:solidFill>
              </a:rPr>
              <a:t>Dolj</a:t>
            </a:r>
            <a:r>
              <a:rPr lang="en-US" altLang="en-US" sz="11200" dirty="0">
                <a:solidFill>
                  <a:srgbClr val="212121"/>
                </a:solidFill>
              </a:rPr>
              <a:t> </a:t>
            </a:r>
            <a:r>
              <a:rPr lang="en-US" altLang="en-US" sz="11200" dirty="0" smtClean="0">
                <a:solidFill>
                  <a:srgbClr val="212121"/>
                </a:solidFill>
              </a:rPr>
              <a:t>county, at least, the requested </a:t>
            </a:r>
            <a:r>
              <a:rPr lang="en-US" altLang="en-US" sz="11200" b="1" dirty="0" smtClean="0"/>
              <a:t>information needed for :</a:t>
            </a:r>
          </a:p>
          <a:p>
            <a:pPr lvl="1" algn="just">
              <a:lnSpc>
                <a:spcPct val="120000"/>
              </a:lnSpc>
            </a:pPr>
            <a:r>
              <a:rPr lang="en-US" altLang="en-US" sz="11200" dirty="0" smtClean="0"/>
              <a:t>developing and implementing </a:t>
            </a:r>
            <a:r>
              <a:rPr lang="en-US" altLang="en-US" sz="9600" b="1" cap="all" dirty="0" smtClean="0"/>
              <a:t>a </a:t>
            </a:r>
            <a:r>
              <a:rPr lang="en-US" altLang="en-US" sz="9600" b="1" cap="all" dirty="0"/>
              <a:t>worst case </a:t>
            </a:r>
            <a:r>
              <a:rPr lang="en-US" altLang="en-US" sz="9600" b="1" cap="all" dirty="0" smtClean="0"/>
              <a:t>scenario !</a:t>
            </a:r>
            <a:r>
              <a:rPr lang="en-US" altLang="en-US" sz="9600" cap="all" dirty="0" smtClean="0"/>
              <a:t> </a:t>
            </a:r>
            <a:endParaRPr lang="en-US" altLang="en-US" sz="9600" cap="all" dirty="0"/>
          </a:p>
          <a:p>
            <a:endParaRPr lang="en-US" sz="2800" cap="all" dirty="0" smtClean="0"/>
          </a:p>
          <a:p>
            <a:endParaRPr lang="en-US" dirty="0"/>
          </a:p>
        </p:txBody>
      </p:sp>
    </p:spTree>
    <p:extLst>
      <p:ext uri="{BB962C8B-B14F-4D97-AF65-F5344CB8AC3E}">
        <p14:creationId xmlns:p14="http://schemas.microsoft.com/office/powerpoint/2010/main" xmlns="" val="3069029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6460" y="418454"/>
            <a:ext cx="11623730" cy="6044339"/>
          </a:xfrm>
        </p:spPr>
        <p:txBody>
          <a:bodyPr>
            <a:normAutofit/>
          </a:bodyPr>
          <a:lstStyle/>
          <a:p>
            <a:pPr marL="0" lvl="0" indent="0" eaLnBrk="0" fontAlgn="base" hangingPunct="0">
              <a:lnSpc>
                <a:spcPct val="100000"/>
              </a:lnSpc>
              <a:spcBef>
                <a:spcPct val="0"/>
              </a:spcBef>
              <a:spcAft>
                <a:spcPct val="0"/>
              </a:spcAft>
              <a:buNone/>
            </a:pPr>
            <a:r>
              <a:rPr lang="en-US" altLang="en-US" sz="3200" b="1" dirty="0" smtClean="0">
                <a:solidFill>
                  <a:schemeClr val="accent1"/>
                </a:solidFill>
              </a:rPr>
              <a:t>Emergency planning zones in context of international cooperation</a:t>
            </a:r>
            <a:endParaRPr lang="en-US" altLang="en-US" sz="3000" b="1" dirty="0" smtClean="0">
              <a:solidFill>
                <a:srgbClr val="212121"/>
              </a:solidFill>
            </a:endParaRPr>
          </a:p>
          <a:p>
            <a:pPr marL="0" lvl="0" indent="0" eaLnBrk="0" fontAlgn="base" hangingPunct="0">
              <a:lnSpc>
                <a:spcPct val="100000"/>
              </a:lnSpc>
              <a:spcBef>
                <a:spcPct val="0"/>
              </a:spcBef>
              <a:spcAft>
                <a:spcPct val="0"/>
              </a:spcAft>
              <a:buNone/>
            </a:pPr>
            <a:endParaRPr lang="en-US" altLang="en-US" sz="3000" b="1" dirty="0" smtClean="0">
              <a:solidFill>
                <a:srgbClr val="212121"/>
              </a:solidFill>
            </a:endParaRPr>
          </a:p>
          <a:p>
            <a:pPr marL="0" lvl="0" indent="0" eaLnBrk="0" fontAlgn="base" hangingPunct="0">
              <a:lnSpc>
                <a:spcPct val="100000"/>
              </a:lnSpc>
              <a:spcBef>
                <a:spcPct val="0"/>
              </a:spcBef>
              <a:spcAft>
                <a:spcPct val="0"/>
              </a:spcAft>
              <a:buNone/>
            </a:pPr>
            <a:r>
              <a:rPr lang="en-US" altLang="en-US" sz="3000" b="1" dirty="0" smtClean="0">
                <a:solidFill>
                  <a:srgbClr val="212121"/>
                </a:solidFill>
              </a:rPr>
              <a:t>Theory </a:t>
            </a:r>
            <a:r>
              <a:rPr lang="en-US" altLang="en-US" sz="3000" dirty="0" smtClean="0">
                <a:solidFill>
                  <a:srgbClr val="212121"/>
                </a:solidFill>
              </a:rPr>
              <a:t>: Needed to apply measures to protect the population in case of a nuclear accident</a:t>
            </a:r>
            <a:r>
              <a:rPr lang="en-US" altLang="en-US" sz="2600" dirty="0" smtClean="0">
                <a:solidFill>
                  <a:srgbClr val="212121"/>
                </a:solidFill>
              </a:rPr>
              <a:t>.</a:t>
            </a:r>
            <a:r>
              <a:rPr lang="en-US" altLang="en-US" sz="3000" dirty="0" smtClean="0">
                <a:solidFill>
                  <a:srgbClr val="212121"/>
                </a:solidFill>
              </a:rPr>
              <a:t> </a:t>
            </a:r>
          </a:p>
          <a:p>
            <a:pPr marL="0" lvl="0" indent="0" eaLnBrk="0" fontAlgn="base" hangingPunct="0">
              <a:lnSpc>
                <a:spcPct val="120000"/>
              </a:lnSpc>
              <a:spcBef>
                <a:spcPct val="0"/>
              </a:spcBef>
              <a:spcAft>
                <a:spcPct val="0"/>
              </a:spcAft>
              <a:buNone/>
            </a:pPr>
            <a:r>
              <a:rPr lang="en-US" sz="3000" b="1" dirty="0" smtClean="0">
                <a:solidFill>
                  <a:srgbClr val="212121"/>
                </a:solidFill>
              </a:rPr>
              <a:t>Reality :</a:t>
            </a:r>
            <a:endParaRPr lang="en-US" sz="3000" b="1" dirty="0" smtClean="0">
              <a:solidFill>
                <a:srgbClr val="FF0000"/>
              </a:solidFill>
            </a:endParaRPr>
          </a:p>
          <a:p>
            <a:pPr eaLnBrk="0" fontAlgn="base" hangingPunct="0">
              <a:lnSpc>
                <a:spcPct val="100000"/>
              </a:lnSpc>
              <a:spcBef>
                <a:spcPct val="0"/>
              </a:spcBef>
              <a:spcAft>
                <a:spcPct val="0"/>
              </a:spcAft>
            </a:pPr>
            <a:r>
              <a:rPr lang="en-US" sz="3000" dirty="0" smtClean="0"/>
              <a:t>Long </a:t>
            </a:r>
            <a:r>
              <a:rPr lang="en-US" sz="3000" dirty="0"/>
              <a:t>Term Planning Zone (LPS) </a:t>
            </a:r>
            <a:r>
              <a:rPr lang="en-US" sz="3000" b="1" dirty="0"/>
              <a:t>was not communicated to Romanian </a:t>
            </a:r>
            <a:r>
              <a:rPr lang="en-US" sz="3000" b="1" dirty="0" smtClean="0"/>
              <a:t>specialized authority </a:t>
            </a:r>
            <a:r>
              <a:rPr lang="en-US" sz="3000" dirty="0"/>
              <a:t>(National Commission for Nuclear Activities Control)</a:t>
            </a:r>
            <a:r>
              <a:rPr lang="en-US" sz="3000" dirty="0">
                <a:solidFill>
                  <a:srgbClr val="FF0000"/>
                </a:solidFill>
              </a:rPr>
              <a:t> </a:t>
            </a:r>
            <a:r>
              <a:rPr lang="en-US" sz="3000" dirty="0"/>
              <a:t>by </a:t>
            </a:r>
            <a:r>
              <a:rPr lang="en-US" sz="3000" dirty="0" smtClean="0"/>
              <a:t>the Bulgarian </a:t>
            </a:r>
            <a:r>
              <a:rPr lang="en-US" sz="3000" dirty="0"/>
              <a:t>authorities</a:t>
            </a:r>
            <a:r>
              <a:rPr lang="en-US" sz="3000" dirty="0" smtClean="0"/>
              <a:t>;</a:t>
            </a:r>
          </a:p>
          <a:p>
            <a:pPr eaLnBrk="0" fontAlgn="base" hangingPunct="0">
              <a:lnSpc>
                <a:spcPct val="110000"/>
              </a:lnSpc>
              <a:spcBef>
                <a:spcPct val="0"/>
              </a:spcBef>
              <a:spcAft>
                <a:spcPct val="0"/>
              </a:spcAft>
            </a:pPr>
            <a:r>
              <a:rPr lang="en-US" sz="3000" dirty="0" smtClean="0"/>
              <a:t>IES </a:t>
            </a:r>
            <a:r>
              <a:rPr lang="en-US" sz="3000" dirty="0" err="1" smtClean="0"/>
              <a:t>Dolj</a:t>
            </a:r>
            <a:r>
              <a:rPr lang="en-US" sz="3000" dirty="0" smtClean="0"/>
              <a:t> complained, but </a:t>
            </a:r>
            <a:r>
              <a:rPr lang="en-US" sz="3000" b="1" dirty="0" smtClean="0"/>
              <a:t>no further actions </a:t>
            </a:r>
            <a:r>
              <a:rPr lang="en-US" sz="3000" dirty="0" smtClean="0"/>
              <a:t>taken </a:t>
            </a:r>
            <a:r>
              <a:rPr lang="en-US" sz="3000" b="1" dirty="0" smtClean="0"/>
              <a:t>from central specialized Romanian authorities ! </a:t>
            </a:r>
          </a:p>
        </p:txBody>
      </p:sp>
      <p:sp>
        <p:nvSpPr>
          <p:cNvPr id="8" name="Rectangle 3"/>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168044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
            </a:r>
            <a:br>
              <a:rPr lang="en-US" b="1" dirty="0" smtClean="0"/>
            </a:br>
            <a:endParaRPr lang="en-US" b="1" dirty="0"/>
          </a:p>
        </p:txBody>
      </p:sp>
      <p:sp>
        <p:nvSpPr>
          <p:cNvPr id="3" name="Content Placeholder 2"/>
          <p:cNvSpPr>
            <a:spLocks noGrp="1"/>
          </p:cNvSpPr>
          <p:nvPr>
            <p:ph idx="1"/>
          </p:nvPr>
        </p:nvSpPr>
        <p:spPr>
          <a:xfrm>
            <a:off x="511445" y="1425843"/>
            <a:ext cx="11034792" cy="4339525"/>
          </a:xfrm>
        </p:spPr>
        <p:txBody>
          <a:bodyPr>
            <a:normAutofit fontScale="92500"/>
          </a:bodyPr>
          <a:lstStyle/>
          <a:p>
            <a:pPr marL="0" indent="0">
              <a:lnSpc>
                <a:spcPct val="120000"/>
              </a:lnSpc>
              <a:spcBef>
                <a:spcPts val="1200"/>
              </a:spcBef>
              <a:buNone/>
            </a:pPr>
            <a:r>
              <a:rPr lang="en-US" sz="3000" b="1" dirty="0" smtClean="0">
                <a:solidFill>
                  <a:schemeClr val="accent1"/>
                </a:solidFill>
              </a:rPr>
              <a:t>Main Medical Infrastructure in Craiova, serving emergencies for population in county </a:t>
            </a:r>
            <a:r>
              <a:rPr lang="en-US" sz="3000" b="1" dirty="0" err="1" smtClean="0">
                <a:solidFill>
                  <a:schemeClr val="accent1"/>
                </a:solidFill>
              </a:rPr>
              <a:t>Dolj</a:t>
            </a:r>
            <a:r>
              <a:rPr lang="en-US" sz="3000" b="1" dirty="0" smtClean="0">
                <a:solidFill>
                  <a:schemeClr val="accent1"/>
                </a:solidFill>
              </a:rPr>
              <a:t>, and possible affected people in a nuclear accident in Bulgaria ( </a:t>
            </a:r>
            <a:r>
              <a:rPr lang="en-US" sz="3000" b="1" dirty="0" err="1" smtClean="0">
                <a:solidFill>
                  <a:schemeClr val="accent1"/>
                </a:solidFill>
              </a:rPr>
              <a:t>Kozloduy</a:t>
            </a:r>
            <a:r>
              <a:rPr lang="en-US" sz="3000" b="1" dirty="0" smtClean="0">
                <a:solidFill>
                  <a:schemeClr val="accent1"/>
                </a:solidFill>
              </a:rPr>
              <a:t> located </a:t>
            </a:r>
            <a:r>
              <a:rPr lang="en-US" sz="3000" b="1" dirty="0" err="1" smtClean="0">
                <a:solidFill>
                  <a:schemeClr val="accent1"/>
                </a:solidFill>
              </a:rPr>
              <a:t>aprox</a:t>
            </a:r>
            <a:r>
              <a:rPr lang="en-US" sz="3000" b="1" dirty="0" smtClean="0">
                <a:solidFill>
                  <a:schemeClr val="accent1"/>
                </a:solidFill>
              </a:rPr>
              <a:t>.</a:t>
            </a:r>
            <a:r>
              <a:rPr lang="en-US" sz="3000" b="1" dirty="0" smtClean="0">
                <a:solidFill>
                  <a:schemeClr val="accent1"/>
                </a:solidFill>
              </a:rPr>
              <a:t> </a:t>
            </a:r>
            <a:r>
              <a:rPr lang="en-US" sz="3000" b="1" dirty="0" smtClean="0">
                <a:solidFill>
                  <a:schemeClr val="accent1"/>
                </a:solidFill>
              </a:rPr>
              <a:t>60 km from </a:t>
            </a:r>
            <a:r>
              <a:rPr lang="en-US" sz="3000" b="1" dirty="0" smtClean="0">
                <a:solidFill>
                  <a:schemeClr val="accent1"/>
                </a:solidFill>
              </a:rPr>
              <a:t>Craiova). </a:t>
            </a:r>
            <a:endParaRPr lang="en-US" sz="3000" b="1" dirty="0" smtClean="0">
              <a:solidFill>
                <a:schemeClr val="accent1"/>
              </a:solidFill>
            </a:endParaRPr>
          </a:p>
          <a:p>
            <a:r>
              <a:rPr lang="en-US" sz="3000" dirty="0"/>
              <a:t>Emergency County Hospital </a:t>
            </a:r>
            <a:r>
              <a:rPr lang="en-US" sz="3000" dirty="0" smtClean="0"/>
              <a:t>Craiova</a:t>
            </a:r>
          </a:p>
          <a:p>
            <a:r>
              <a:rPr lang="en-US" altLang="en-US" sz="3000" dirty="0" smtClean="0">
                <a:solidFill>
                  <a:srgbClr val="212121"/>
                </a:solidFill>
              </a:rPr>
              <a:t>Railways Hospital </a:t>
            </a:r>
          </a:p>
          <a:p>
            <a:pPr eaLnBrk="0" fontAlgn="base" hangingPunct="0">
              <a:lnSpc>
                <a:spcPct val="170000"/>
              </a:lnSpc>
              <a:spcBef>
                <a:spcPct val="0"/>
              </a:spcBef>
              <a:spcAft>
                <a:spcPct val="0"/>
              </a:spcAft>
            </a:pPr>
            <a:r>
              <a:rPr lang="en-US" altLang="en-US" sz="3000" dirty="0" smtClean="0">
                <a:solidFill>
                  <a:srgbClr val="212121"/>
                </a:solidFill>
              </a:rPr>
              <a:t>Hospital </a:t>
            </a:r>
            <a:r>
              <a:rPr lang="en-US" altLang="en-US" sz="3000" dirty="0" err="1">
                <a:solidFill>
                  <a:srgbClr val="212121"/>
                </a:solidFill>
              </a:rPr>
              <a:t>F</a:t>
            </a:r>
            <a:r>
              <a:rPr lang="en-US" altLang="en-US" sz="3000" dirty="0" err="1" smtClean="0">
                <a:solidFill>
                  <a:srgbClr val="212121"/>
                </a:solidFill>
              </a:rPr>
              <a:t>ilantropia</a:t>
            </a:r>
            <a:r>
              <a:rPr lang="en-US" altLang="en-US" sz="3000" dirty="0" smtClean="0">
                <a:solidFill>
                  <a:srgbClr val="212121"/>
                </a:solidFill>
              </a:rPr>
              <a:t> </a:t>
            </a:r>
          </a:p>
          <a:p>
            <a:pPr eaLnBrk="0" fontAlgn="base" hangingPunct="0">
              <a:lnSpc>
                <a:spcPct val="170000"/>
              </a:lnSpc>
              <a:spcBef>
                <a:spcPct val="0"/>
              </a:spcBef>
              <a:spcAft>
                <a:spcPct val="0"/>
              </a:spcAft>
            </a:pPr>
            <a:r>
              <a:rPr lang="en-US" altLang="en-US" sz="3000" dirty="0" smtClean="0">
                <a:solidFill>
                  <a:srgbClr val="212121"/>
                </a:solidFill>
              </a:rPr>
              <a:t>Military Emergency Hospital</a:t>
            </a:r>
            <a:endParaRPr lang="en-US" altLang="en-US" sz="3500" dirty="0" smtClean="0">
              <a:solidFill>
                <a:srgbClr val="212121"/>
              </a:solidFill>
            </a:endParaRPr>
          </a:p>
          <a:p>
            <a:pPr eaLnBrk="0" fontAlgn="base" hangingPunct="0">
              <a:lnSpc>
                <a:spcPct val="170000"/>
              </a:lnSpc>
              <a:spcBef>
                <a:spcPct val="0"/>
              </a:spcBef>
              <a:spcAft>
                <a:spcPct val="0"/>
              </a:spcAft>
            </a:pPr>
            <a:endParaRPr lang="en-US" sz="2800" b="1" dirty="0"/>
          </a:p>
        </p:txBody>
      </p:sp>
    </p:spTree>
    <p:extLst>
      <p:ext uri="{BB962C8B-B14F-4D97-AF65-F5344CB8AC3E}">
        <p14:creationId xmlns="" xmlns:p14="http://schemas.microsoft.com/office/powerpoint/2010/main" val="31371311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936" y="1066799"/>
            <a:ext cx="10891864" cy="4915547"/>
          </a:xfrm>
        </p:spPr>
        <p:txBody>
          <a:bodyPr>
            <a:normAutofit fontScale="85000" lnSpcReduction="20000"/>
          </a:bodyPr>
          <a:lstStyle/>
          <a:p>
            <a:pPr marL="0" indent="0" eaLnBrk="0" fontAlgn="base" hangingPunct="0">
              <a:lnSpc>
                <a:spcPct val="100000"/>
              </a:lnSpc>
              <a:spcBef>
                <a:spcPct val="0"/>
              </a:spcBef>
              <a:spcAft>
                <a:spcPct val="0"/>
              </a:spcAft>
              <a:buNone/>
            </a:pPr>
            <a:r>
              <a:rPr lang="en-US" altLang="en-US" sz="3300" b="1" dirty="0">
                <a:solidFill>
                  <a:srgbClr val="212121"/>
                </a:solidFill>
              </a:rPr>
              <a:t>Railways </a:t>
            </a:r>
            <a:r>
              <a:rPr lang="en-US" altLang="en-US" sz="3300" b="1" dirty="0" smtClean="0">
                <a:solidFill>
                  <a:srgbClr val="212121"/>
                </a:solidFill>
              </a:rPr>
              <a:t>Hospital, Craiova</a:t>
            </a:r>
          </a:p>
          <a:p>
            <a:pPr marL="0" indent="0" eaLnBrk="0" fontAlgn="base" hangingPunct="0">
              <a:lnSpc>
                <a:spcPct val="100000"/>
              </a:lnSpc>
              <a:spcBef>
                <a:spcPct val="0"/>
              </a:spcBef>
              <a:spcAft>
                <a:spcPct val="0"/>
              </a:spcAft>
              <a:buNone/>
            </a:pPr>
            <a:r>
              <a:rPr lang="en-US" altLang="en-US" sz="3000" b="1" dirty="0" smtClean="0">
                <a:solidFill>
                  <a:srgbClr val="212121"/>
                </a:solidFill>
              </a:rPr>
              <a:t> </a:t>
            </a:r>
            <a:endParaRPr lang="en-US" altLang="en-US" sz="3000" b="1" dirty="0">
              <a:solidFill>
                <a:srgbClr val="212121"/>
              </a:solidFill>
            </a:endParaRPr>
          </a:p>
          <a:p>
            <a:pPr marL="0" indent="0" algn="just" eaLnBrk="0" fontAlgn="base" hangingPunct="0">
              <a:lnSpc>
                <a:spcPct val="100000"/>
              </a:lnSpc>
              <a:spcBef>
                <a:spcPct val="0"/>
              </a:spcBef>
              <a:spcAft>
                <a:spcPct val="0"/>
              </a:spcAft>
              <a:buNone/>
            </a:pPr>
            <a:r>
              <a:rPr lang="en-US" altLang="en-US" sz="3300" b="1" i="1" dirty="0" smtClean="0">
                <a:solidFill>
                  <a:srgbClr val="212121"/>
                </a:solidFill>
              </a:rPr>
              <a:t>Report of the hospital manager from 19.06 2015 </a:t>
            </a:r>
          </a:p>
          <a:p>
            <a:pPr marL="0" indent="0" algn="just" eaLnBrk="0" fontAlgn="base" hangingPunct="0">
              <a:lnSpc>
                <a:spcPct val="100000"/>
              </a:lnSpc>
              <a:spcBef>
                <a:spcPct val="0"/>
              </a:spcBef>
              <a:spcAft>
                <a:spcPct val="0"/>
              </a:spcAft>
              <a:buNone/>
            </a:pPr>
            <a:endParaRPr lang="en-US" altLang="en-US" sz="3300" dirty="0" smtClean="0">
              <a:solidFill>
                <a:srgbClr val="212121"/>
              </a:solidFill>
            </a:endParaRPr>
          </a:p>
          <a:p>
            <a:pPr marL="0" indent="0" algn="just" eaLnBrk="0" fontAlgn="base" hangingPunct="0">
              <a:lnSpc>
                <a:spcPct val="100000"/>
              </a:lnSpc>
              <a:spcBef>
                <a:spcPct val="0"/>
              </a:spcBef>
              <a:spcAft>
                <a:spcPct val="0"/>
              </a:spcAft>
            </a:pPr>
            <a:r>
              <a:rPr lang="en-US" altLang="en-US" sz="3300" dirty="0" smtClean="0">
                <a:solidFill>
                  <a:srgbClr val="212121"/>
                </a:solidFill>
              </a:rPr>
              <a:t> </a:t>
            </a:r>
            <a:r>
              <a:rPr lang="en-US" altLang="en-US" sz="3300" dirty="0" smtClean="0"/>
              <a:t>“We </a:t>
            </a:r>
            <a:r>
              <a:rPr lang="en-US" altLang="en-US" sz="3300" dirty="0"/>
              <a:t>have </a:t>
            </a:r>
            <a:r>
              <a:rPr lang="en-US" altLang="en-US" sz="3300" b="1" dirty="0"/>
              <a:t>no specific means of </a:t>
            </a:r>
            <a:r>
              <a:rPr lang="en-US" altLang="en-US" sz="3300" b="1" dirty="0" smtClean="0"/>
              <a:t>treatment, radioactive decontamination of victims in case of a nuclear disaster; </a:t>
            </a:r>
          </a:p>
          <a:p>
            <a:pPr marL="0" indent="0" algn="just" eaLnBrk="0" fontAlgn="base" hangingPunct="0">
              <a:lnSpc>
                <a:spcPct val="100000"/>
              </a:lnSpc>
              <a:spcBef>
                <a:spcPct val="0"/>
              </a:spcBef>
              <a:spcAft>
                <a:spcPct val="0"/>
              </a:spcAft>
              <a:buNone/>
            </a:pPr>
            <a:endParaRPr lang="en-US" altLang="en-US" sz="3300" b="1" dirty="0" smtClean="0"/>
          </a:p>
          <a:p>
            <a:pPr marL="0" indent="0" algn="just" eaLnBrk="0" fontAlgn="base" hangingPunct="0">
              <a:lnSpc>
                <a:spcPct val="100000"/>
              </a:lnSpc>
              <a:spcBef>
                <a:spcPct val="0"/>
              </a:spcBef>
              <a:spcAft>
                <a:spcPct val="0"/>
              </a:spcAft>
            </a:pPr>
            <a:r>
              <a:rPr lang="en-US" altLang="en-US" sz="3300" dirty="0" smtClean="0"/>
              <a:t> </a:t>
            </a:r>
            <a:r>
              <a:rPr lang="en-US" altLang="en-US" sz="3300" dirty="0" smtClean="0"/>
              <a:t>Capacity </a:t>
            </a:r>
            <a:r>
              <a:rPr lang="en-US" altLang="en-US" sz="3300" dirty="0"/>
              <a:t>of first </a:t>
            </a:r>
            <a:r>
              <a:rPr lang="en-US" altLang="en-US" sz="3300" dirty="0" smtClean="0"/>
              <a:t>aid and </a:t>
            </a:r>
            <a:r>
              <a:rPr lang="en-US" altLang="en-US" sz="3300" dirty="0"/>
              <a:t>treatment of </a:t>
            </a:r>
            <a:r>
              <a:rPr lang="en-US" altLang="en-US" sz="3300" dirty="0" smtClean="0"/>
              <a:t>patients </a:t>
            </a:r>
            <a:r>
              <a:rPr lang="en-US" altLang="en-US" sz="3300" dirty="0"/>
              <a:t>is </a:t>
            </a:r>
            <a:r>
              <a:rPr lang="en-US" altLang="en-US" sz="3300" b="1" dirty="0" smtClean="0"/>
              <a:t>insufficient</a:t>
            </a:r>
            <a:r>
              <a:rPr lang="en-US" altLang="en-US" sz="3300" dirty="0" smtClean="0"/>
              <a:t> due to low number of available medical specialties </a:t>
            </a:r>
            <a:r>
              <a:rPr lang="en-US" altLang="en-US" sz="3300" dirty="0"/>
              <a:t>for </a:t>
            </a:r>
            <a:r>
              <a:rPr lang="en-US" altLang="en-US" sz="3300" dirty="0" smtClean="0"/>
              <a:t>which we </a:t>
            </a:r>
            <a:r>
              <a:rPr lang="en-US" altLang="en-US" sz="3300" dirty="0"/>
              <a:t>can provide </a:t>
            </a:r>
            <a:r>
              <a:rPr lang="en-US" altLang="en-US" sz="3300" dirty="0" smtClean="0"/>
              <a:t>hospitalization. </a:t>
            </a:r>
          </a:p>
          <a:p>
            <a:pPr marL="0" indent="0" algn="just" eaLnBrk="0" fontAlgn="base" hangingPunct="0">
              <a:lnSpc>
                <a:spcPct val="100000"/>
              </a:lnSpc>
              <a:spcBef>
                <a:spcPct val="0"/>
              </a:spcBef>
              <a:spcAft>
                <a:spcPct val="0"/>
              </a:spcAft>
            </a:pPr>
            <a:endParaRPr lang="en-US" altLang="en-US" sz="3000" dirty="0" smtClean="0"/>
          </a:p>
          <a:p>
            <a:pPr marL="0" indent="0" algn="just" eaLnBrk="0" fontAlgn="base" hangingPunct="0">
              <a:lnSpc>
                <a:spcPct val="100000"/>
              </a:lnSpc>
              <a:spcBef>
                <a:spcPct val="0"/>
              </a:spcBef>
              <a:spcAft>
                <a:spcPct val="0"/>
              </a:spcAft>
            </a:pPr>
            <a:r>
              <a:rPr lang="en-US" altLang="en-US" sz="3000" dirty="0" smtClean="0"/>
              <a:t> </a:t>
            </a:r>
            <a:r>
              <a:rPr lang="en-US" altLang="en-US" sz="3000" dirty="0" smtClean="0"/>
              <a:t>The </a:t>
            </a:r>
            <a:r>
              <a:rPr lang="en-US" altLang="en-US" sz="3000" dirty="0" smtClean="0"/>
              <a:t>health facility is </a:t>
            </a:r>
            <a:r>
              <a:rPr lang="en-US" altLang="en-US" sz="3000" b="1" dirty="0" smtClean="0"/>
              <a:t>unable</a:t>
            </a:r>
            <a:r>
              <a:rPr lang="en-US" altLang="en-US" sz="3000" dirty="0" smtClean="0"/>
              <a:t> to </a:t>
            </a:r>
            <a:r>
              <a:rPr lang="en-US" altLang="en-US" sz="3000" dirty="0"/>
              <a:t>provide </a:t>
            </a:r>
            <a:r>
              <a:rPr lang="en-US" altLang="en-US" sz="3000" b="1" dirty="0" smtClean="0"/>
              <a:t>specific protection and treatment, </a:t>
            </a:r>
            <a:r>
              <a:rPr lang="en-US" altLang="en-US" sz="3300" b="1" dirty="0" smtClean="0"/>
              <a:t>even to its own medical staff </a:t>
            </a:r>
            <a:r>
              <a:rPr lang="en-US" altLang="en-US" sz="3000" b="1" dirty="0" smtClean="0"/>
              <a:t>in case of  </a:t>
            </a:r>
            <a:r>
              <a:rPr lang="en-US" altLang="en-US" sz="3000" b="1" dirty="0"/>
              <a:t>nuclear </a:t>
            </a:r>
            <a:r>
              <a:rPr lang="en-US" altLang="en-US" sz="3000" b="1" dirty="0" smtClean="0"/>
              <a:t>accident</a:t>
            </a:r>
            <a:r>
              <a:rPr lang="en-US" altLang="en-US" sz="3000" dirty="0" smtClean="0"/>
              <a:t>.”</a:t>
            </a:r>
            <a:endParaRPr lang="en-US" altLang="en-US" sz="3000" dirty="0"/>
          </a:p>
          <a:p>
            <a:pPr marL="0" lvl="0" indent="0" eaLnBrk="0" fontAlgn="base" hangingPunct="0">
              <a:lnSpc>
                <a:spcPct val="100000"/>
              </a:lnSpc>
              <a:spcBef>
                <a:spcPct val="0"/>
              </a:spcBef>
              <a:spcAft>
                <a:spcPct val="0"/>
              </a:spcAft>
              <a:buNone/>
            </a:pPr>
            <a:endParaRPr lang="en-US" altLang="en-US" dirty="0">
              <a:solidFill>
                <a:srgbClr val="212121"/>
              </a:solidFill>
            </a:endParaRPr>
          </a:p>
        </p:txBody>
      </p:sp>
    </p:spTree>
    <p:extLst>
      <p:ext uri="{BB962C8B-B14F-4D97-AF65-F5344CB8AC3E}">
        <p14:creationId xmlns="" xmlns:p14="http://schemas.microsoft.com/office/powerpoint/2010/main" val="1580182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02" y="0"/>
            <a:ext cx="9601200" cy="944050"/>
          </a:xfrm>
        </p:spPr>
        <p:txBody>
          <a:bodyPr/>
          <a:lstStyle/>
          <a:p>
            <a:r>
              <a:rPr lang="en-US" b="1" cap="all" dirty="0"/>
              <a:t>Objectives of the presentation</a:t>
            </a:r>
            <a:endParaRPr lang="en-US" cap="all" dirty="0"/>
          </a:p>
        </p:txBody>
      </p:sp>
      <p:sp>
        <p:nvSpPr>
          <p:cNvPr id="3" name="Content Placeholder 2"/>
          <p:cNvSpPr>
            <a:spLocks noGrp="1"/>
          </p:cNvSpPr>
          <p:nvPr>
            <p:ph idx="1"/>
          </p:nvPr>
        </p:nvSpPr>
        <p:spPr>
          <a:xfrm>
            <a:off x="433953" y="1069383"/>
            <a:ext cx="11499742" cy="5579389"/>
          </a:xfrm>
        </p:spPr>
        <p:txBody>
          <a:bodyPr>
            <a:noAutofit/>
          </a:bodyPr>
          <a:lstStyle/>
          <a:p>
            <a:pPr>
              <a:buFont typeface="Wingdings" panose="05000000000000000000" pitchFamily="2" charset="2"/>
              <a:buChar char="§"/>
            </a:pPr>
            <a:r>
              <a:rPr lang="en-US" sz="2800" b="1" dirty="0"/>
              <a:t>Part I </a:t>
            </a:r>
            <a:r>
              <a:rPr lang="en-US" sz="2800" b="1" dirty="0" smtClean="0"/>
              <a:t>New Nuclear projects at NPP </a:t>
            </a:r>
            <a:r>
              <a:rPr lang="en-US" sz="2800" b="1" dirty="0" err="1" smtClean="0"/>
              <a:t>Kozloduy</a:t>
            </a:r>
            <a:r>
              <a:rPr lang="en-US" sz="2800" b="1" dirty="0" smtClean="0"/>
              <a:t>; </a:t>
            </a:r>
            <a:r>
              <a:rPr lang="en-US" sz="2800" b="1" dirty="0" smtClean="0"/>
              <a:t>Controversies</a:t>
            </a:r>
            <a:endParaRPr lang="en-US" sz="2800" b="1" dirty="0" smtClean="0"/>
          </a:p>
          <a:p>
            <a:pPr>
              <a:buFont typeface="Wingdings" panose="05000000000000000000" pitchFamily="2" charset="2"/>
              <a:buChar char="§"/>
            </a:pPr>
            <a:r>
              <a:rPr lang="en-US" sz="2800" b="1" dirty="0" smtClean="0"/>
              <a:t>Part II International cooperation </a:t>
            </a:r>
          </a:p>
          <a:p>
            <a:pPr lvl="1">
              <a:buFont typeface="Wingdings" panose="05000000000000000000" pitchFamily="2" charset="2"/>
              <a:buChar char="§"/>
            </a:pPr>
            <a:r>
              <a:rPr lang="en-US" sz="2800" dirty="0" smtClean="0"/>
              <a:t>Cross border context: Aarhus, ESPOO</a:t>
            </a:r>
          </a:p>
          <a:p>
            <a:pPr lvl="1">
              <a:lnSpc>
                <a:spcPct val="120000"/>
              </a:lnSpc>
              <a:spcBef>
                <a:spcPts val="0"/>
              </a:spcBef>
              <a:buFont typeface="Wingdings" panose="05000000000000000000" pitchFamily="2" charset="2"/>
              <a:buChar char="§"/>
            </a:pPr>
            <a:r>
              <a:rPr lang="en-US" sz="2800" dirty="0" smtClean="0"/>
              <a:t>Liabilities</a:t>
            </a:r>
          </a:p>
          <a:p>
            <a:pPr lvl="1">
              <a:lnSpc>
                <a:spcPct val="120000"/>
              </a:lnSpc>
              <a:spcBef>
                <a:spcPts val="0"/>
              </a:spcBef>
              <a:buFont typeface="Wingdings" panose="05000000000000000000" pitchFamily="2" charset="2"/>
              <a:buChar char="§"/>
            </a:pPr>
            <a:r>
              <a:rPr lang="en-US" sz="2800" dirty="0" smtClean="0"/>
              <a:t>Case study, international cooperation on NPP </a:t>
            </a:r>
            <a:r>
              <a:rPr lang="en-US" sz="2800" dirty="0" err="1" smtClean="0"/>
              <a:t>Kozloduy</a:t>
            </a:r>
            <a:r>
              <a:rPr lang="en-US" sz="2800" dirty="0" smtClean="0"/>
              <a:t> </a:t>
            </a:r>
            <a:r>
              <a:rPr lang="en-US" sz="2800" dirty="0" smtClean="0"/>
              <a:t>projects </a:t>
            </a:r>
            <a:endParaRPr lang="en-US" sz="2800" dirty="0" smtClean="0"/>
          </a:p>
          <a:p>
            <a:pPr>
              <a:lnSpc>
                <a:spcPct val="120000"/>
              </a:lnSpc>
              <a:spcBef>
                <a:spcPts val="0"/>
              </a:spcBef>
              <a:buFont typeface="Wingdings" panose="05000000000000000000" pitchFamily="2" charset="2"/>
              <a:buChar char="§"/>
            </a:pPr>
            <a:r>
              <a:rPr lang="en-US" sz="2800" b="1" dirty="0" smtClean="0"/>
              <a:t>Part III Public participation and actions referring to </a:t>
            </a:r>
            <a:r>
              <a:rPr lang="en-US" sz="2800" b="1" dirty="0" err="1" smtClean="0"/>
              <a:t>Kozloduy</a:t>
            </a:r>
            <a:r>
              <a:rPr lang="en-US" sz="2800" b="1" dirty="0" smtClean="0"/>
              <a:t> </a:t>
            </a:r>
            <a:r>
              <a:rPr lang="en-US" sz="2800" b="1" dirty="0" smtClean="0"/>
              <a:t>projects </a:t>
            </a:r>
          </a:p>
          <a:p>
            <a:pPr lvl="1">
              <a:lnSpc>
                <a:spcPct val="120000"/>
              </a:lnSpc>
              <a:spcBef>
                <a:spcPts val="0"/>
              </a:spcBef>
              <a:buFont typeface="Wingdings" panose="05000000000000000000" pitchFamily="2" charset="2"/>
              <a:buChar char="§"/>
            </a:pPr>
            <a:r>
              <a:rPr lang="en-US" sz="2800" dirty="0" smtClean="0"/>
              <a:t>Public debates, protests</a:t>
            </a:r>
          </a:p>
          <a:p>
            <a:pPr lvl="1">
              <a:lnSpc>
                <a:spcPct val="120000"/>
              </a:lnSpc>
              <a:spcBef>
                <a:spcPts val="0"/>
              </a:spcBef>
              <a:buFont typeface="Wingdings" panose="05000000000000000000" pitchFamily="2" charset="2"/>
              <a:buChar char="§"/>
            </a:pPr>
            <a:r>
              <a:rPr lang="en-US" sz="2800" dirty="0" smtClean="0"/>
              <a:t>Raising signatures and referendum request</a:t>
            </a:r>
          </a:p>
          <a:p>
            <a:pPr lvl="1">
              <a:lnSpc>
                <a:spcPct val="120000"/>
              </a:lnSpc>
              <a:spcBef>
                <a:spcPts val="0"/>
              </a:spcBef>
              <a:buFont typeface="Wingdings" panose="05000000000000000000" pitchFamily="2" charset="2"/>
              <a:buChar char="§"/>
            </a:pPr>
            <a:r>
              <a:rPr lang="en-US" sz="2800" dirty="0" smtClean="0"/>
              <a:t>Local administration </a:t>
            </a:r>
            <a:r>
              <a:rPr lang="en-US" sz="2800" dirty="0" smtClean="0"/>
              <a:t>and </a:t>
            </a:r>
            <a:r>
              <a:rPr lang="en-US" sz="2800" dirty="0" smtClean="0"/>
              <a:t>central environment authorities positions </a:t>
            </a:r>
            <a:endParaRPr lang="en-US" sz="2400" dirty="0" smtClean="0"/>
          </a:p>
          <a:p>
            <a:pPr>
              <a:lnSpc>
                <a:spcPct val="120000"/>
              </a:lnSpc>
              <a:spcBef>
                <a:spcPts val="0"/>
              </a:spcBef>
              <a:buFont typeface="Wingdings" panose="05000000000000000000" pitchFamily="2" charset="2"/>
              <a:buChar char="§"/>
            </a:pPr>
            <a:r>
              <a:rPr lang="en-US" sz="2800" b="1" dirty="0" smtClean="0"/>
              <a:t>Conclusions</a:t>
            </a:r>
          </a:p>
          <a:p>
            <a:pPr>
              <a:lnSpc>
                <a:spcPct val="120000"/>
              </a:lnSpc>
              <a:spcBef>
                <a:spcPts val="0"/>
              </a:spcBef>
              <a:buFont typeface="Wingdings" panose="05000000000000000000" pitchFamily="2" charset="2"/>
              <a:buChar char="§"/>
            </a:pPr>
            <a:r>
              <a:rPr lang="en-US" sz="2800" b="1" dirty="0" smtClean="0"/>
              <a:t>References</a:t>
            </a:r>
            <a:endParaRPr lang="en-US" sz="2800" b="1" dirty="0" smtClean="0"/>
          </a:p>
        </p:txBody>
      </p:sp>
    </p:spTree>
    <p:extLst>
      <p:ext uri="{BB962C8B-B14F-4D97-AF65-F5344CB8AC3E}">
        <p14:creationId xmlns:p14="http://schemas.microsoft.com/office/powerpoint/2010/main" xmlns="" val="2960159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47" y="1109382"/>
            <a:ext cx="9968753" cy="5177118"/>
          </a:xfrm>
        </p:spPr>
        <p:txBody>
          <a:bodyPr>
            <a:normAutofit/>
          </a:bodyPr>
          <a:lstStyle/>
          <a:p>
            <a:pPr marL="0" indent="0" eaLnBrk="0" fontAlgn="base" hangingPunct="0">
              <a:lnSpc>
                <a:spcPct val="100000"/>
              </a:lnSpc>
              <a:spcBef>
                <a:spcPct val="0"/>
              </a:spcBef>
              <a:spcAft>
                <a:spcPct val="0"/>
              </a:spcAft>
              <a:buNone/>
            </a:pPr>
            <a:r>
              <a:rPr lang="en-US" sz="2800" b="1" dirty="0" smtClean="0"/>
              <a:t>Emergency </a:t>
            </a:r>
            <a:r>
              <a:rPr lang="en-US" sz="2800" b="1" dirty="0"/>
              <a:t>County </a:t>
            </a:r>
            <a:r>
              <a:rPr lang="en-US" sz="2800" b="1" dirty="0" smtClean="0"/>
              <a:t>Hospital, Craiova</a:t>
            </a:r>
          </a:p>
          <a:p>
            <a:pPr marL="0" indent="0" eaLnBrk="0" fontAlgn="base" hangingPunct="0">
              <a:lnSpc>
                <a:spcPct val="100000"/>
              </a:lnSpc>
              <a:spcBef>
                <a:spcPct val="0"/>
              </a:spcBef>
              <a:spcAft>
                <a:spcPct val="0"/>
              </a:spcAft>
              <a:buNone/>
            </a:pPr>
            <a:endParaRPr lang="en-US" altLang="en-US" sz="2800" dirty="0">
              <a:solidFill>
                <a:srgbClr val="212121"/>
              </a:solidFill>
            </a:endParaRPr>
          </a:p>
          <a:p>
            <a:pPr algn="just" eaLnBrk="0" fontAlgn="base" hangingPunct="0">
              <a:lnSpc>
                <a:spcPct val="100000"/>
              </a:lnSpc>
              <a:spcBef>
                <a:spcPct val="0"/>
              </a:spcBef>
              <a:spcAft>
                <a:spcPct val="0"/>
              </a:spcAft>
            </a:pPr>
            <a:r>
              <a:rPr lang="en-US" altLang="en-US" sz="2800" dirty="0"/>
              <a:t>the largest health facility in </a:t>
            </a:r>
            <a:r>
              <a:rPr lang="en-US" altLang="en-US" sz="2800" dirty="0" err="1" smtClean="0"/>
              <a:t>Oltenia</a:t>
            </a:r>
            <a:r>
              <a:rPr lang="en-US" altLang="en-US" sz="2800" dirty="0" smtClean="0"/>
              <a:t> and county </a:t>
            </a:r>
            <a:r>
              <a:rPr lang="en-US" altLang="en-US" sz="2800" dirty="0" err="1" smtClean="0"/>
              <a:t>Dolj</a:t>
            </a:r>
            <a:r>
              <a:rPr lang="en-US" altLang="en-US" sz="2800" dirty="0" smtClean="0"/>
              <a:t>, </a:t>
            </a:r>
          </a:p>
          <a:p>
            <a:pPr algn="just" eaLnBrk="0" fontAlgn="base" hangingPunct="0">
              <a:lnSpc>
                <a:spcPct val="100000"/>
              </a:lnSpc>
              <a:spcBef>
                <a:spcPct val="0"/>
              </a:spcBef>
              <a:spcAft>
                <a:spcPct val="0"/>
              </a:spcAft>
            </a:pPr>
            <a:r>
              <a:rPr lang="en-US" altLang="en-US" sz="2800" dirty="0" smtClean="0"/>
              <a:t>shows in the </a:t>
            </a:r>
            <a:r>
              <a:rPr lang="en-US" altLang="en-US" sz="2800" b="1" dirty="0" smtClean="0"/>
              <a:t>Report no 90639/19.06.2015 </a:t>
            </a:r>
            <a:r>
              <a:rPr lang="en-US" altLang="en-US" sz="2800" dirty="0" smtClean="0"/>
              <a:t>that the facility </a:t>
            </a:r>
          </a:p>
          <a:p>
            <a:pPr marL="0" lvl="0" indent="0" algn="just" eaLnBrk="0" fontAlgn="base" hangingPunct="0">
              <a:lnSpc>
                <a:spcPct val="100000"/>
              </a:lnSpc>
              <a:spcBef>
                <a:spcPct val="0"/>
              </a:spcBef>
              <a:spcAft>
                <a:spcPct val="0"/>
              </a:spcAft>
              <a:buNone/>
            </a:pPr>
            <a:r>
              <a:rPr lang="en-US" altLang="en-US" sz="2800" dirty="0" smtClean="0"/>
              <a:t> </a:t>
            </a:r>
            <a:r>
              <a:rPr lang="en-US" altLang="en-US" sz="2800" dirty="0"/>
              <a:t>"</a:t>
            </a:r>
            <a:r>
              <a:rPr lang="en-US" altLang="en-US" sz="2800" b="1" dirty="0"/>
              <a:t>does not have a </a:t>
            </a:r>
            <a:r>
              <a:rPr lang="en-US" altLang="en-US" sz="2800" b="1" dirty="0" smtClean="0"/>
              <a:t>space of </a:t>
            </a:r>
            <a:r>
              <a:rPr lang="en-US" altLang="en-US" sz="2800" b="1" dirty="0"/>
              <a:t>adequate shelter, </a:t>
            </a:r>
            <a:r>
              <a:rPr lang="en-US" altLang="en-US" sz="2800" b="1" dirty="0" smtClean="0"/>
              <a:t>for </a:t>
            </a:r>
            <a:r>
              <a:rPr lang="en-US" altLang="en-US" sz="2800" b="1" dirty="0"/>
              <a:t>the protection of civilian </a:t>
            </a:r>
            <a:r>
              <a:rPr lang="en-US" altLang="en-US" sz="2800" b="1" dirty="0" smtClean="0"/>
              <a:t>population </a:t>
            </a:r>
            <a:r>
              <a:rPr lang="en-US" altLang="en-US" sz="2800" b="1" dirty="0"/>
              <a:t>to a situation </a:t>
            </a:r>
            <a:r>
              <a:rPr lang="en-US" altLang="en-US" sz="2800" b="1" dirty="0" smtClean="0"/>
              <a:t>of </a:t>
            </a:r>
          </a:p>
          <a:p>
            <a:pPr lvl="1" algn="just" eaLnBrk="0" fontAlgn="base" hangingPunct="0">
              <a:lnSpc>
                <a:spcPct val="100000"/>
              </a:lnSpc>
              <a:spcBef>
                <a:spcPct val="0"/>
              </a:spcBef>
              <a:spcAft>
                <a:spcPct val="0"/>
              </a:spcAft>
            </a:pPr>
            <a:r>
              <a:rPr lang="en-US" altLang="en-US" sz="2600" dirty="0" smtClean="0"/>
              <a:t>massive earth crake, fire, </a:t>
            </a:r>
          </a:p>
          <a:p>
            <a:pPr lvl="1" algn="just" eaLnBrk="0" fontAlgn="base" hangingPunct="0">
              <a:lnSpc>
                <a:spcPct val="100000"/>
              </a:lnSpc>
              <a:spcBef>
                <a:spcPct val="0"/>
              </a:spcBef>
              <a:spcAft>
                <a:spcPct val="0"/>
              </a:spcAft>
            </a:pPr>
            <a:r>
              <a:rPr lang="en-US" altLang="en-US" sz="2600" dirty="0" smtClean="0"/>
              <a:t>biological </a:t>
            </a:r>
            <a:r>
              <a:rPr lang="en-US" altLang="en-US" sz="2600" dirty="0"/>
              <a:t>or </a:t>
            </a:r>
            <a:endParaRPr lang="en-US" altLang="en-US" sz="2600" dirty="0" smtClean="0"/>
          </a:p>
          <a:p>
            <a:pPr lvl="1" algn="just" eaLnBrk="0" fontAlgn="base" hangingPunct="0">
              <a:lnSpc>
                <a:spcPct val="100000"/>
              </a:lnSpc>
              <a:spcBef>
                <a:spcPct val="0"/>
              </a:spcBef>
              <a:spcAft>
                <a:spcPct val="0"/>
              </a:spcAft>
            </a:pPr>
            <a:r>
              <a:rPr lang="en-US" altLang="en-US" sz="2600" b="1" dirty="0" smtClean="0"/>
              <a:t>nuclear accident,“</a:t>
            </a:r>
          </a:p>
          <a:p>
            <a:pPr marL="0" lvl="0" indent="0" algn="just" eaLnBrk="0" fontAlgn="base" hangingPunct="0">
              <a:lnSpc>
                <a:spcPct val="100000"/>
              </a:lnSpc>
              <a:spcBef>
                <a:spcPct val="0"/>
              </a:spcBef>
              <a:spcAft>
                <a:spcPct val="0"/>
              </a:spcAft>
              <a:buNone/>
            </a:pPr>
            <a:r>
              <a:rPr lang="en-US" altLang="en-US" sz="2800" dirty="0" smtClean="0"/>
              <a:t>According to the report there is available a plan for defense in case of fire, and general emergency situations, but </a:t>
            </a:r>
            <a:r>
              <a:rPr lang="en-US" altLang="en-US" sz="2800" b="1" dirty="0" smtClean="0"/>
              <a:t>not specific for nuclear accident.</a:t>
            </a:r>
            <a:endParaRPr lang="en-US" altLang="en-US" sz="4000" b="1" dirty="0"/>
          </a:p>
        </p:txBody>
      </p:sp>
    </p:spTree>
    <p:extLst>
      <p:ext uri="{BB962C8B-B14F-4D97-AF65-F5344CB8AC3E}">
        <p14:creationId xmlns="" xmlns:p14="http://schemas.microsoft.com/office/powerpoint/2010/main" val="1782165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946" y="433952"/>
            <a:ext cx="10972799" cy="5687879"/>
          </a:xfrm>
        </p:spPr>
        <p:txBody>
          <a:bodyPr>
            <a:noAutofit/>
          </a:bodyPr>
          <a:lstStyle/>
          <a:p>
            <a:pPr marL="0" indent="0">
              <a:buNone/>
            </a:pPr>
            <a:r>
              <a:rPr lang="en-US" sz="2800" dirty="0" smtClean="0"/>
              <a:t>   </a:t>
            </a:r>
            <a:r>
              <a:rPr lang="en-US" sz="3200" b="1" dirty="0" smtClean="0">
                <a:solidFill>
                  <a:schemeClr val="accent1"/>
                </a:solidFill>
              </a:rPr>
              <a:t>Official debates and international cooperation</a:t>
            </a:r>
            <a:endParaRPr lang="en-US" sz="2800" dirty="0"/>
          </a:p>
          <a:p>
            <a:pPr algn="just">
              <a:buNone/>
            </a:pPr>
            <a:r>
              <a:rPr lang="en-US" sz="2800" b="1" dirty="0" smtClean="0"/>
              <a:t>  A. Nuclear waste repository </a:t>
            </a:r>
          </a:p>
          <a:p>
            <a:pPr algn="just"/>
            <a:r>
              <a:rPr lang="en-US" sz="2800" dirty="0" smtClean="0"/>
              <a:t>State-run </a:t>
            </a:r>
            <a:r>
              <a:rPr lang="en-US" sz="2800" dirty="0"/>
              <a:t>Enterprise "Radioactive Waste" (DP RAO) held a public </a:t>
            </a:r>
            <a:r>
              <a:rPr lang="en-US" sz="2800" dirty="0" smtClean="0"/>
              <a:t>discussion - 07.07.2011, Becket, Romania - of </a:t>
            </a:r>
            <a:r>
              <a:rPr lang="en-US" sz="2800" dirty="0"/>
              <a:t>the project </a:t>
            </a:r>
            <a:r>
              <a:rPr lang="en-US" sz="2800" dirty="0" smtClean="0"/>
              <a:t>“National </a:t>
            </a:r>
            <a:r>
              <a:rPr lang="en-US" sz="2800" dirty="0"/>
              <a:t>storage for low and intermediate level radioactive waste (NSRW</a:t>
            </a:r>
            <a:r>
              <a:rPr lang="en-US" sz="2800" dirty="0" smtClean="0"/>
              <a:t>)”.</a:t>
            </a:r>
          </a:p>
          <a:p>
            <a:pPr algn="just"/>
            <a:r>
              <a:rPr lang="en-US" sz="2800" dirty="0" smtClean="0"/>
              <a:t> The </a:t>
            </a:r>
            <a:r>
              <a:rPr lang="en-US" sz="2800" dirty="0"/>
              <a:t>discussion was organized and </a:t>
            </a:r>
            <a:r>
              <a:rPr lang="en-US" sz="2800" b="1" dirty="0"/>
              <a:t>conducted </a:t>
            </a:r>
            <a:r>
              <a:rPr lang="en-US" sz="2800" b="1" dirty="0" smtClean="0"/>
              <a:t>due to the </a:t>
            </a:r>
            <a:r>
              <a:rPr lang="en-US" sz="2800" b="1" dirty="0"/>
              <a:t>requirements and procedures of the </a:t>
            </a:r>
            <a:r>
              <a:rPr lang="en-US" sz="2800" b="1" dirty="0" smtClean="0"/>
              <a:t>ESPOO Convention </a:t>
            </a:r>
            <a:r>
              <a:rPr lang="en-US" sz="2800" dirty="0"/>
              <a:t>in a transboundary context. </a:t>
            </a:r>
            <a:endParaRPr lang="en-US" sz="2800" dirty="0" smtClean="0"/>
          </a:p>
          <a:p>
            <a:pPr algn="just"/>
            <a:r>
              <a:rPr lang="en-US" sz="2800" b="1" dirty="0" smtClean="0"/>
              <a:t>Bulgarian </a:t>
            </a:r>
            <a:r>
              <a:rPr lang="en-US" sz="2800" b="1" dirty="0"/>
              <a:t>authorities </a:t>
            </a:r>
            <a:r>
              <a:rPr lang="en-US" sz="2800" b="1" dirty="0" smtClean="0"/>
              <a:t>assured </a:t>
            </a:r>
            <a:r>
              <a:rPr lang="en-US" sz="2800" dirty="0"/>
              <a:t>that the project does not </a:t>
            </a:r>
            <a:r>
              <a:rPr lang="en-US" sz="2800" dirty="0" smtClean="0"/>
              <a:t>pose … </a:t>
            </a:r>
            <a:r>
              <a:rPr lang="en-US" sz="2800" dirty="0"/>
              <a:t>a threat to the citizens of southern Romania. </a:t>
            </a:r>
            <a:r>
              <a:rPr lang="en-US" sz="2800" b="1" dirty="0"/>
              <a:t>The only problem could occur in the event of an accident, which will </a:t>
            </a:r>
            <a:r>
              <a:rPr lang="en-US" sz="2800" b="1" dirty="0" smtClean="0"/>
              <a:t>affect, </a:t>
            </a:r>
            <a:r>
              <a:rPr lang="en-US" sz="2800" b="1" dirty="0"/>
              <a:t>23 </a:t>
            </a:r>
            <a:r>
              <a:rPr lang="en-US" sz="2800" b="1" dirty="0" smtClean="0"/>
              <a:t>settlements.</a:t>
            </a:r>
          </a:p>
        </p:txBody>
      </p:sp>
    </p:spTree>
    <p:extLst>
      <p:ext uri="{BB962C8B-B14F-4D97-AF65-F5344CB8AC3E}">
        <p14:creationId xmlns:p14="http://schemas.microsoft.com/office/powerpoint/2010/main" xmlns="" val="972622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916" y="340964"/>
            <a:ext cx="10383864" cy="5703375"/>
          </a:xfrm>
        </p:spPr>
        <p:txBody>
          <a:bodyPr>
            <a:normAutofit/>
          </a:bodyPr>
          <a:lstStyle/>
          <a:p>
            <a:pPr>
              <a:buNone/>
            </a:pPr>
            <a:endParaRPr lang="en-US" sz="3200" b="1" dirty="0" smtClean="0"/>
          </a:p>
          <a:p>
            <a:pPr algn="just">
              <a:lnSpc>
                <a:spcPct val="110000"/>
              </a:lnSpc>
            </a:pPr>
            <a:r>
              <a:rPr lang="en-US" sz="2800" dirty="0" smtClean="0"/>
              <a:t>Bulgarian authorities were </a:t>
            </a:r>
            <a:r>
              <a:rPr lang="en-US" sz="2800" b="1" dirty="0" smtClean="0"/>
              <a:t>accused by Romanian and Bulgarian NGO’s of vague information, manipulation and intimidation of the </a:t>
            </a:r>
            <a:r>
              <a:rPr lang="en-US" sz="2800" b="1" dirty="0" smtClean="0"/>
              <a:t>public and </a:t>
            </a:r>
            <a:r>
              <a:rPr lang="en-US" sz="2800" b="1" dirty="0" smtClean="0"/>
              <a:t>lack </a:t>
            </a:r>
            <a:r>
              <a:rPr lang="en-US" sz="2800" b="1" dirty="0" smtClean="0"/>
              <a:t>of </a:t>
            </a:r>
            <a:r>
              <a:rPr lang="en-US" sz="2800" b="1" dirty="0" smtClean="0"/>
              <a:t>transparency.</a:t>
            </a:r>
            <a:endParaRPr lang="en-US" sz="2800" b="1" dirty="0" smtClean="0"/>
          </a:p>
          <a:p>
            <a:pPr algn="just">
              <a:lnSpc>
                <a:spcPct val="110000"/>
              </a:lnSpc>
            </a:pPr>
            <a:r>
              <a:rPr lang="en-US" sz="2800" dirty="0" smtClean="0"/>
              <a:t>C</a:t>
            </a:r>
            <a:r>
              <a:rPr lang="en-US" sz="2800" dirty="0" smtClean="0"/>
              <a:t>ivil </a:t>
            </a:r>
            <a:r>
              <a:rPr lang="en-US" sz="2800" dirty="0"/>
              <a:t>society from Bulgaria took </a:t>
            </a:r>
            <a:r>
              <a:rPr lang="en-US" sz="2800" b="1" dirty="0"/>
              <a:t>legal action against Bulgarian environmental authorities </a:t>
            </a:r>
            <a:r>
              <a:rPr lang="en-US" sz="2800" dirty="0"/>
              <a:t>and </a:t>
            </a:r>
            <a:r>
              <a:rPr lang="en-US" sz="2800" b="1" dirty="0"/>
              <a:t>won the case at the </a:t>
            </a:r>
            <a:r>
              <a:rPr lang="en-US" sz="2800" b="1" dirty="0" smtClean="0"/>
              <a:t>Bulgarian Administrative </a:t>
            </a:r>
            <a:r>
              <a:rPr lang="en-US" sz="2800" b="1" dirty="0"/>
              <a:t>Supreme </a:t>
            </a:r>
            <a:r>
              <a:rPr lang="en-US" sz="2800" b="1" dirty="0" smtClean="0"/>
              <a:t>Court.</a:t>
            </a:r>
          </a:p>
          <a:p>
            <a:pPr lvl="1" algn="just">
              <a:lnSpc>
                <a:spcPct val="110000"/>
              </a:lnSpc>
            </a:pPr>
            <a:r>
              <a:rPr lang="en-US" sz="2800" b="1" dirty="0" smtClean="0"/>
              <a:t>Consequence: </a:t>
            </a:r>
            <a:r>
              <a:rPr lang="en-US" sz="2800" b="1" dirty="0" smtClean="0"/>
              <a:t>new public debate in Bulgaria and Romania on the topic became mandatory!</a:t>
            </a:r>
          </a:p>
        </p:txBody>
      </p:sp>
    </p:spTree>
    <p:extLst>
      <p:ext uri="{BB962C8B-B14F-4D97-AF65-F5344CB8AC3E}">
        <p14:creationId xmlns:p14="http://schemas.microsoft.com/office/powerpoint/2010/main" xmlns="" val="2540655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20" y="939800"/>
            <a:ext cx="10053880" cy="5569488"/>
          </a:xfrm>
        </p:spPr>
        <p:txBody>
          <a:bodyPr>
            <a:noAutofit/>
          </a:bodyPr>
          <a:lstStyle/>
          <a:p>
            <a:pPr algn="just">
              <a:lnSpc>
                <a:spcPct val="100000"/>
              </a:lnSpc>
              <a:buNone/>
            </a:pPr>
            <a:r>
              <a:rPr lang="en-US" sz="2800" b="1" dirty="0" smtClean="0"/>
              <a:t>  New ‘public‘ debate </a:t>
            </a:r>
            <a:r>
              <a:rPr lang="en-US" sz="2800" b="1" dirty="0"/>
              <a:t>in </a:t>
            </a:r>
            <a:r>
              <a:rPr lang="en-US" sz="2800" b="1" dirty="0" smtClean="0"/>
              <a:t>cross-border </a:t>
            </a:r>
            <a:r>
              <a:rPr lang="en-US" sz="2800" b="1" dirty="0"/>
              <a:t>context </a:t>
            </a:r>
            <a:r>
              <a:rPr lang="en-US" sz="2800" dirty="0" smtClean="0"/>
              <a:t>took </a:t>
            </a:r>
            <a:r>
              <a:rPr lang="en-US" sz="2800" dirty="0"/>
              <a:t>place in Craiova at </a:t>
            </a:r>
            <a:r>
              <a:rPr lang="en-US" sz="2800" dirty="0" smtClean="0"/>
              <a:t>the Concert </a:t>
            </a:r>
            <a:r>
              <a:rPr lang="en-US" sz="2800" dirty="0"/>
              <a:t>hall on </a:t>
            </a:r>
            <a:r>
              <a:rPr lang="en-US" sz="2800" b="1" dirty="0" smtClean="0"/>
              <a:t>09.07.2016</a:t>
            </a:r>
            <a:endParaRPr lang="en-US" sz="2800" b="1" dirty="0"/>
          </a:p>
          <a:p>
            <a:pPr algn="just">
              <a:lnSpc>
                <a:spcPct val="100000"/>
              </a:lnSpc>
            </a:pPr>
            <a:r>
              <a:rPr lang="en-US" sz="2800" dirty="0" smtClean="0"/>
              <a:t>The participants, only about 15 Romanians, and 3 representatives from the civil society from Bulgaria noticed a </a:t>
            </a:r>
            <a:r>
              <a:rPr lang="en-US" sz="2800" b="1" dirty="0" smtClean="0"/>
              <a:t>flagrant violation of ESPO and Aarhus </a:t>
            </a:r>
            <a:r>
              <a:rPr lang="en-US" sz="2800" b="1" dirty="0" smtClean="0"/>
              <a:t>Conventions:</a:t>
            </a:r>
            <a:endParaRPr lang="en-US" sz="2800" b="1" dirty="0" smtClean="0"/>
          </a:p>
          <a:p>
            <a:pPr lvl="1" algn="just">
              <a:lnSpc>
                <a:spcPct val="100000"/>
              </a:lnSpc>
            </a:pPr>
            <a:r>
              <a:rPr lang="en-US" sz="2400" dirty="0" smtClean="0"/>
              <a:t>No proper announcement, except few emails sent by the local environment agency to ‘selected’ institutions, with </a:t>
            </a:r>
            <a:r>
              <a:rPr lang="en-US" sz="2400" b="1" dirty="0" smtClean="0"/>
              <a:t>a vague info </a:t>
            </a:r>
            <a:r>
              <a:rPr lang="en-US" sz="2400" dirty="0" smtClean="0"/>
              <a:t>about the debate, </a:t>
            </a:r>
            <a:r>
              <a:rPr lang="en-US" sz="2400" b="1" dirty="0" smtClean="0"/>
              <a:t>no info about the purpose, reason , participants,</a:t>
            </a:r>
            <a:r>
              <a:rPr lang="en-US" sz="2400" dirty="0" smtClean="0"/>
              <a:t> etc.</a:t>
            </a:r>
          </a:p>
          <a:p>
            <a:pPr lvl="1" algn="just">
              <a:lnSpc>
                <a:spcPct val="100000"/>
              </a:lnSpc>
            </a:pPr>
            <a:r>
              <a:rPr lang="en-US" sz="2400" dirty="0" smtClean="0"/>
              <a:t>The date and time was </a:t>
            </a:r>
            <a:r>
              <a:rPr lang="en-US" sz="2400" b="1" dirty="0" smtClean="0"/>
              <a:t>specially chosen, </a:t>
            </a:r>
            <a:r>
              <a:rPr lang="en-US" sz="2400" dirty="0" smtClean="0"/>
              <a:t>with </a:t>
            </a:r>
            <a:r>
              <a:rPr lang="en-US" sz="2400" dirty="0" smtClean="0"/>
              <a:t>a big mall opening in the centrum of Craiova, with free food and drinks, half an hour before </a:t>
            </a:r>
            <a:r>
              <a:rPr lang="en-US" sz="2400" b="1" dirty="0" smtClean="0"/>
              <a:t> and just few meters away from the debate location.</a:t>
            </a:r>
          </a:p>
        </p:txBody>
      </p:sp>
    </p:spTree>
    <p:extLst>
      <p:ext uri="{BB962C8B-B14F-4D97-AF65-F5344CB8AC3E}">
        <p14:creationId xmlns:p14="http://schemas.microsoft.com/office/powerpoint/2010/main" xmlns="" val="3159333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19" y="1116106"/>
            <a:ext cx="10709330" cy="4675094"/>
          </a:xfrm>
        </p:spPr>
        <p:txBody>
          <a:bodyPr>
            <a:normAutofit fontScale="92500" lnSpcReduction="20000"/>
          </a:bodyPr>
          <a:lstStyle/>
          <a:p>
            <a:endParaRPr lang="en-US" sz="2400" b="1" dirty="0" smtClean="0"/>
          </a:p>
          <a:p>
            <a:pPr>
              <a:lnSpc>
                <a:spcPct val="100000"/>
              </a:lnSpc>
              <a:buNone/>
            </a:pPr>
            <a:r>
              <a:rPr lang="en-US" sz="3000" b="1" dirty="0" smtClean="0"/>
              <a:t>Participants at the official debate in </a:t>
            </a:r>
            <a:r>
              <a:rPr lang="en-US" sz="3000" b="1" dirty="0" smtClean="0"/>
              <a:t>Craiova, Romania </a:t>
            </a:r>
            <a:endParaRPr lang="en-US" sz="3000" dirty="0" smtClean="0"/>
          </a:p>
          <a:p>
            <a:pPr>
              <a:lnSpc>
                <a:spcPct val="110000"/>
              </a:lnSpc>
            </a:pPr>
            <a:r>
              <a:rPr lang="en-US" sz="2800" dirty="0" smtClean="0"/>
              <a:t>Romanian public </a:t>
            </a:r>
            <a:r>
              <a:rPr lang="en-US" sz="2800" b="1" dirty="0"/>
              <a:t>mostly </a:t>
            </a:r>
            <a:r>
              <a:rPr lang="en-US" sz="2800" b="1" dirty="0" err="1" smtClean="0"/>
              <a:t>A.C.p.V</a:t>
            </a:r>
            <a:r>
              <a:rPr lang="en-US" sz="2800" b="1" dirty="0" smtClean="0"/>
              <a:t>. representatives and volunteers </a:t>
            </a:r>
            <a:r>
              <a:rPr lang="en-US" sz="2800" dirty="0" err="1" smtClean="0"/>
              <a:t>aprox</a:t>
            </a:r>
            <a:r>
              <a:rPr lang="en-US" sz="2800" dirty="0" smtClean="0"/>
              <a:t> </a:t>
            </a:r>
            <a:r>
              <a:rPr lang="en-US" sz="2800" b="1" dirty="0" smtClean="0"/>
              <a:t>15/300 </a:t>
            </a:r>
            <a:r>
              <a:rPr lang="en-US" sz="2800" b="1" dirty="0"/>
              <a:t>000 </a:t>
            </a:r>
            <a:r>
              <a:rPr lang="en-US" sz="2800" dirty="0" smtClean="0"/>
              <a:t>citizens from Craiova ( academic center).</a:t>
            </a:r>
            <a:endParaRPr lang="en-US" sz="3200" dirty="0" smtClean="0">
              <a:solidFill>
                <a:schemeClr val="accent3"/>
              </a:solidFill>
            </a:endParaRPr>
          </a:p>
          <a:p>
            <a:pPr>
              <a:lnSpc>
                <a:spcPct val="100000"/>
              </a:lnSpc>
            </a:pPr>
            <a:r>
              <a:rPr lang="en-US" sz="2800" dirty="0" smtClean="0"/>
              <a:t>Romanian officials : 4</a:t>
            </a:r>
          </a:p>
          <a:p>
            <a:pPr>
              <a:lnSpc>
                <a:spcPct val="100000"/>
              </a:lnSpc>
            </a:pPr>
            <a:r>
              <a:rPr lang="en-US" sz="2800" dirty="0" smtClean="0"/>
              <a:t>Bulgarians officials : 5 </a:t>
            </a:r>
          </a:p>
          <a:p>
            <a:pPr>
              <a:lnSpc>
                <a:spcPct val="100000"/>
              </a:lnSpc>
            </a:pPr>
            <a:r>
              <a:rPr lang="en-US" sz="2800" dirty="0" smtClean="0"/>
              <a:t>Representatives from Bulgarian civic society :3</a:t>
            </a:r>
          </a:p>
          <a:p>
            <a:pPr>
              <a:lnSpc>
                <a:spcPct val="100000"/>
              </a:lnSpc>
            </a:pPr>
            <a:r>
              <a:rPr lang="en-US" sz="2800" dirty="0" smtClean="0"/>
              <a:t>Silent but ‘helping’ environmental agents to increase the participants number: about 10.</a:t>
            </a:r>
          </a:p>
        </p:txBody>
      </p:sp>
    </p:spTree>
    <p:extLst>
      <p:ext uri="{BB962C8B-B14F-4D97-AF65-F5344CB8AC3E}">
        <p14:creationId xmlns:p14="http://schemas.microsoft.com/office/powerpoint/2010/main" xmlns="" val="3116595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41399"/>
            <a:ext cx="10236200" cy="4388729"/>
          </a:xfrm>
        </p:spPr>
        <p:txBody>
          <a:bodyPr>
            <a:noAutofit/>
          </a:bodyPr>
          <a:lstStyle/>
          <a:p>
            <a:pPr lvl="1" algn="just">
              <a:lnSpc>
                <a:spcPct val="120000"/>
              </a:lnSpc>
            </a:pPr>
            <a:r>
              <a:rPr lang="en-US" sz="2800" b="1" dirty="0"/>
              <a:t>A visible </a:t>
            </a:r>
            <a:r>
              <a:rPr lang="en-US" sz="2800" b="1" dirty="0" smtClean="0"/>
              <a:t>professional announcement </a:t>
            </a:r>
            <a:r>
              <a:rPr lang="en-US" sz="2800" dirty="0" smtClean="0"/>
              <a:t>about the public debate was </a:t>
            </a:r>
            <a:r>
              <a:rPr lang="en-US" sz="2800" b="1" dirty="0" smtClean="0"/>
              <a:t>only </a:t>
            </a:r>
            <a:r>
              <a:rPr lang="en-US" sz="2800" b="1" dirty="0"/>
              <a:t>on the day of the </a:t>
            </a:r>
            <a:r>
              <a:rPr lang="en-US" sz="2800" b="1" dirty="0" smtClean="0"/>
              <a:t>debate </a:t>
            </a:r>
            <a:r>
              <a:rPr lang="en-US" sz="2800" dirty="0" smtClean="0"/>
              <a:t>and </a:t>
            </a:r>
            <a:r>
              <a:rPr lang="en-US" sz="2800" b="1" dirty="0" smtClean="0"/>
              <a:t>displayed</a:t>
            </a:r>
            <a:r>
              <a:rPr lang="en-US" sz="2800" dirty="0" smtClean="0"/>
              <a:t> </a:t>
            </a:r>
            <a:r>
              <a:rPr lang="en-US" sz="2800" dirty="0"/>
              <a:t>at the front door of the </a:t>
            </a:r>
            <a:r>
              <a:rPr lang="en-US" sz="2800" dirty="0" smtClean="0"/>
              <a:t>concert hall </a:t>
            </a:r>
            <a:r>
              <a:rPr lang="en-US" sz="2800" b="1" dirty="0" smtClean="0"/>
              <a:t>only, </a:t>
            </a:r>
            <a:r>
              <a:rPr lang="en-US" sz="2800" b="1" dirty="0"/>
              <a:t>with 4 min before the meeting, </a:t>
            </a:r>
            <a:r>
              <a:rPr lang="en-US" sz="2800" dirty="0"/>
              <a:t>half an hour after the majority of the </a:t>
            </a:r>
            <a:r>
              <a:rPr lang="en-US" sz="2800" dirty="0" smtClean="0"/>
              <a:t>citizens, </a:t>
            </a:r>
            <a:r>
              <a:rPr lang="en-US" sz="2800" dirty="0"/>
              <a:t>already went to the opening </a:t>
            </a:r>
            <a:r>
              <a:rPr lang="en-US" sz="2800" dirty="0" smtClean="0"/>
              <a:t>mall scheduled with months in advance in the same day. </a:t>
            </a:r>
          </a:p>
          <a:p>
            <a:pPr lvl="1" algn="just">
              <a:lnSpc>
                <a:spcPct val="120000"/>
              </a:lnSpc>
            </a:pPr>
            <a:r>
              <a:rPr lang="en-US" sz="2800" dirty="0" smtClean="0"/>
              <a:t>Both Romanian and Bulgarian representatives of the civic society took </a:t>
            </a:r>
            <a:r>
              <a:rPr lang="en-US" sz="2800" b="1" dirty="0" smtClean="0"/>
              <a:t>proving pictures </a:t>
            </a:r>
            <a:r>
              <a:rPr lang="en-US" sz="2800" dirty="0" smtClean="0"/>
              <a:t>! </a:t>
            </a:r>
          </a:p>
          <a:p>
            <a:pPr lvl="1" algn="just">
              <a:lnSpc>
                <a:spcPct val="120000"/>
              </a:lnSpc>
            </a:pPr>
            <a:r>
              <a:rPr lang="en-US" sz="2800" b="1" dirty="0" smtClean="0"/>
              <a:t>At </a:t>
            </a:r>
            <a:r>
              <a:rPr lang="en-US" sz="2800" b="1" dirty="0"/>
              <a:t>the city hall was no public announcement </a:t>
            </a:r>
            <a:r>
              <a:rPr lang="en-US" sz="2800" b="1" dirty="0" smtClean="0"/>
              <a:t>either !  </a:t>
            </a:r>
          </a:p>
        </p:txBody>
      </p:sp>
    </p:spTree>
    <p:extLst>
      <p:ext uri="{BB962C8B-B14F-4D97-AF65-F5344CB8AC3E}">
        <p14:creationId xmlns:p14="http://schemas.microsoft.com/office/powerpoint/2010/main" xmlns="" val="3031267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23" y="0"/>
            <a:ext cx="11034793" cy="1600200"/>
          </a:xfrm>
        </p:spPr>
        <p:txBody>
          <a:bodyPr>
            <a:normAutofit fontScale="90000"/>
          </a:bodyPr>
          <a:lstStyle/>
          <a:p>
            <a:r>
              <a:rPr lang="en-US" dirty="0" smtClean="0">
                <a:solidFill>
                  <a:schemeClr val="tx1"/>
                </a:solidFill>
              </a:rPr>
              <a:t>How it was  announced the …public debate on 09/07/2016 or … </a:t>
            </a:r>
            <a:br>
              <a:rPr lang="en-US" dirty="0" smtClean="0">
                <a:solidFill>
                  <a:schemeClr val="tx1"/>
                </a:solidFill>
              </a:rPr>
            </a:br>
            <a:r>
              <a:rPr lang="en-US" dirty="0" smtClean="0">
                <a:solidFill>
                  <a:schemeClr val="tx1"/>
                </a:solidFill>
              </a:rPr>
              <a:t>from</a:t>
            </a:r>
            <a:r>
              <a:rPr lang="en-US" dirty="0" smtClean="0">
                <a:solidFill>
                  <a:schemeClr val="tx1"/>
                </a:solidFill>
              </a:rPr>
              <a:t>… ‘nothing’ to very professional info in a time interval</a:t>
            </a:r>
            <a:r>
              <a:rPr lang="en-US" dirty="0">
                <a:solidFill>
                  <a:schemeClr val="tx1"/>
                </a:solidFill>
              </a:rPr>
              <a:t> </a:t>
            </a:r>
            <a:r>
              <a:rPr lang="en-US" dirty="0" smtClean="0">
                <a:solidFill>
                  <a:schemeClr val="tx1"/>
                </a:solidFill>
              </a:rPr>
              <a:t> : 11:25 to 11:56 ( debate started at 12:00)</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119319" y="1611825"/>
            <a:ext cx="3193722" cy="4527356"/>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799" y="1689315"/>
            <a:ext cx="2943435" cy="4449865"/>
          </a:xfrm>
          <a:prstGeom prst="rect">
            <a:avLst/>
          </a:prstGeom>
        </p:spPr>
      </p:pic>
      <p:sp>
        <p:nvSpPr>
          <p:cNvPr id="7" name="AutoShape 4" descr="Se afișează Lenovo_A1000_IMG_20160609_11222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75850" y="1658319"/>
            <a:ext cx="3301853" cy="4525505"/>
          </a:xfrm>
          <a:prstGeom prst="rect">
            <a:avLst/>
          </a:prstGeom>
        </p:spPr>
      </p:pic>
      <p:sp>
        <p:nvSpPr>
          <p:cNvPr id="8" name="TextBox 7"/>
          <p:cNvSpPr txBox="1"/>
          <p:nvPr/>
        </p:nvSpPr>
        <p:spPr>
          <a:xfrm>
            <a:off x="1766807" y="6184600"/>
            <a:ext cx="1317356" cy="523220"/>
          </a:xfrm>
          <a:prstGeom prst="rect">
            <a:avLst/>
          </a:prstGeom>
          <a:noFill/>
        </p:spPr>
        <p:txBody>
          <a:bodyPr wrap="square" rtlCol="0">
            <a:spAutoFit/>
          </a:bodyPr>
          <a:lstStyle/>
          <a:p>
            <a:r>
              <a:rPr lang="en-US" sz="2800" b="1" dirty="0" smtClean="0">
                <a:solidFill>
                  <a:schemeClr val="tx2"/>
                </a:solidFill>
              </a:rPr>
              <a:t>11:20</a:t>
            </a:r>
            <a:endParaRPr lang="en-US" sz="2800" b="1" dirty="0">
              <a:solidFill>
                <a:schemeClr val="tx2"/>
              </a:solidFill>
            </a:endParaRPr>
          </a:p>
        </p:txBody>
      </p:sp>
      <p:sp>
        <p:nvSpPr>
          <p:cNvPr id="10" name="TextBox 9"/>
          <p:cNvSpPr txBox="1"/>
          <p:nvPr/>
        </p:nvSpPr>
        <p:spPr>
          <a:xfrm>
            <a:off x="4987872" y="6182017"/>
            <a:ext cx="1317356" cy="523220"/>
          </a:xfrm>
          <a:prstGeom prst="rect">
            <a:avLst/>
          </a:prstGeom>
          <a:noFill/>
        </p:spPr>
        <p:txBody>
          <a:bodyPr wrap="square" rtlCol="0">
            <a:spAutoFit/>
          </a:bodyPr>
          <a:lstStyle/>
          <a:p>
            <a:r>
              <a:rPr lang="en-US" sz="2800" b="1" dirty="0" smtClean="0">
                <a:solidFill>
                  <a:schemeClr val="tx2"/>
                </a:solidFill>
              </a:rPr>
              <a:t>  11:25</a:t>
            </a:r>
            <a:endParaRPr lang="en-US" sz="2800" b="1" dirty="0">
              <a:solidFill>
                <a:schemeClr val="tx2"/>
              </a:solidFill>
            </a:endParaRPr>
          </a:p>
        </p:txBody>
      </p:sp>
      <p:sp>
        <p:nvSpPr>
          <p:cNvPr id="11" name="TextBox 10"/>
          <p:cNvSpPr txBox="1"/>
          <p:nvPr/>
        </p:nvSpPr>
        <p:spPr>
          <a:xfrm>
            <a:off x="9172414" y="6182017"/>
            <a:ext cx="1317356" cy="523220"/>
          </a:xfrm>
          <a:prstGeom prst="rect">
            <a:avLst/>
          </a:prstGeom>
          <a:noFill/>
        </p:spPr>
        <p:txBody>
          <a:bodyPr wrap="square" rtlCol="0">
            <a:spAutoFit/>
          </a:bodyPr>
          <a:lstStyle/>
          <a:p>
            <a:r>
              <a:rPr lang="en-US" sz="2800" b="1" dirty="0" smtClean="0">
                <a:solidFill>
                  <a:schemeClr val="tx2"/>
                </a:solidFill>
              </a:rPr>
              <a:t>11:56</a:t>
            </a:r>
            <a:endParaRPr lang="en-US" sz="2800" b="1" dirty="0">
              <a:solidFill>
                <a:schemeClr val="tx2"/>
              </a:solidFill>
            </a:endParaRPr>
          </a:p>
        </p:txBody>
      </p:sp>
    </p:spTree>
    <p:extLst>
      <p:ext uri="{BB962C8B-B14F-4D97-AF65-F5344CB8AC3E}">
        <p14:creationId xmlns:p14="http://schemas.microsoft.com/office/powerpoint/2010/main" xmlns="" val="3089738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3" y="790414"/>
            <a:ext cx="11406752" cy="5548393"/>
          </a:xfrm>
        </p:spPr>
        <p:txBody>
          <a:bodyPr>
            <a:noAutofit/>
          </a:bodyPr>
          <a:lstStyle/>
          <a:p>
            <a:pPr>
              <a:lnSpc>
                <a:spcPct val="100000"/>
              </a:lnSpc>
            </a:pPr>
            <a:r>
              <a:rPr lang="en-US" sz="2800" dirty="0" smtClean="0"/>
              <a:t>When</a:t>
            </a:r>
            <a:r>
              <a:rPr lang="en-US" sz="2800" dirty="0" smtClean="0"/>
              <a:t>, difficult to answer, questions ( such as repository waste capacity, source and type of the nuclear waste, location not justified, technology, etc) were asked by civic society representatives from Romania and Bulgaria, the translator refused to do the translation, motivating that they (Bulgarian non-official ) were “not invited”. </a:t>
            </a:r>
          </a:p>
          <a:p>
            <a:pPr>
              <a:lnSpc>
                <a:spcPct val="100000"/>
              </a:lnSpc>
            </a:pPr>
            <a:r>
              <a:rPr lang="en-US" sz="2800" dirty="0" smtClean="0"/>
              <a:t>Again no reaction from the Romanian authorities present at the meeting !</a:t>
            </a:r>
          </a:p>
          <a:p>
            <a:r>
              <a:rPr lang="en-US" sz="2800" b="1" dirty="0" smtClean="0"/>
              <a:t>It was an attempt to discourage public participation, in fact </a:t>
            </a:r>
            <a:r>
              <a:rPr lang="en-US" sz="2800" b="1" dirty="0" smtClean="0"/>
              <a:t>!</a:t>
            </a:r>
          </a:p>
          <a:p>
            <a:pPr marL="0" indent="0">
              <a:buNone/>
            </a:pPr>
            <a:r>
              <a:rPr lang="en-US" sz="2800" dirty="0" smtClean="0"/>
              <a:t>Both, Romanian and Bulgarian representatives from the civil society </a:t>
            </a:r>
            <a:r>
              <a:rPr lang="en-US" sz="2800" dirty="0" smtClean="0"/>
              <a:t>observed: </a:t>
            </a:r>
            <a:endParaRPr lang="en-US" sz="2800" dirty="0" smtClean="0"/>
          </a:p>
          <a:p>
            <a:pPr marL="0" indent="0">
              <a:buNone/>
            </a:pPr>
            <a:r>
              <a:rPr lang="en-US" sz="2800" b="1" dirty="0" smtClean="0"/>
              <a:t>Aarhus Convention provisions were flagrantly violated ! </a:t>
            </a:r>
          </a:p>
          <a:p>
            <a:pPr marL="0" indent="0">
              <a:buNone/>
            </a:pPr>
            <a:r>
              <a:rPr lang="en-US" sz="2800" b="1" dirty="0" smtClean="0"/>
              <a:t>ESPOO Convention was, in fact, just …simulated !</a:t>
            </a:r>
          </a:p>
          <a:p>
            <a:endParaRPr lang="en-US" sz="2800" b="1" dirty="0" smtClean="0">
              <a:solidFill>
                <a:srgbClr val="FF0000"/>
              </a:solidFill>
            </a:endParaRPr>
          </a:p>
        </p:txBody>
      </p:sp>
    </p:spTree>
    <p:extLst>
      <p:ext uri="{BB962C8B-B14F-4D97-AF65-F5344CB8AC3E}">
        <p14:creationId xmlns:p14="http://schemas.microsoft.com/office/powerpoint/2010/main" xmlns="" val="1655567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96" y="898901"/>
            <a:ext cx="10778641" cy="5455403"/>
          </a:xfrm>
        </p:spPr>
        <p:txBody>
          <a:bodyPr>
            <a:normAutofit/>
          </a:bodyPr>
          <a:lstStyle/>
          <a:p>
            <a:pPr>
              <a:buNone/>
            </a:pPr>
            <a:r>
              <a:rPr lang="en-US" sz="2800" b="1" dirty="0" smtClean="0"/>
              <a:t>  </a:t>
            </a:r>
            <a:r>
              <a:rPr lang="en-US" sz="2800" b="1" dirty="0" smtClean="0"/>
              <a:t>B. </a:t>
            </a:r>
            <a:r>
              <a:rPr lang="en-US" sz="2800" b="1" dirty="0" smtClean="0"/>
              <a:t>Official public debate on the construction of  the 7-th unit </a:t>
            </a:r>
            <a:r>
              <a:rPr lang="en-US" sz="2800" b="1" dirty="0" smtClean="0"/>
              <a:t>at </a:t>
            </a:r>
            <a:r>
              <a:rPr lang="en-US" sz="2800" b="1" dirty="0" smtClean="0"/>
              <a:t>NPP </a:t>
            </a:r>
            <a:r>
              <a:rPr lang="en-US" sz="2800" b="1" dirty="0" err="1" smtClean="0"/>
              <a:t>Kozloduy</a:t>
            </a:r>
            <a:r>
              <a:rPr lang="en-US" sz="2800" b="1" dirty="0" smtClean="0"/>
              <a:t>, </a:t>
            </a:r>
            <a:r>
              <a:rPr lang="en-US" sz="2800" b="1" dirty="0" smtClean="0"/>
              <a:t>under ESPOO convention </a:t>
            </a:r>
          </a:p>
          <a:p>
            <a:r>
              <a:rPr lang="en-US" sz="2800" b="1" dirty="0" smtClean="0"/>
              <a:t>Locations : the </a:t>
            </a:r>
            <a:r>
              <a:rPr lang="en-US" sz="2600" b="1" dirty="0" smtClean="0"/>
              <a:t>City </a:t>
            </a:r>
            <a:r>
              <a:rPr lang="en-US" sz="2600" b="1" dirty="0"/>
              <a:t>H</a:t>
            </a:r>
            <a:r>
              <a:rPr lang="en-US" sz="2600" b="1" dirty="0" smtClean="0"/>
              <a:t>all Craiova 19.11.2014  and Bucharest 20.11.2014, at a private university;</a:t>
            </a:r>
          </a:p>
          <a:p>
            <a:r>
              <a:rPr lang="en-US" sz="2800" b="1" dirty="0" smtClean="0"/>
              <a:t>Participants:</a:t>
            </a:r>
            <a:endParaRPr lang="en-US" sz="2800" dirty="0"/>
          </a:p>
        </p:txBody>
      </p:sp>
      <p:sp>
        <p:nvSpPr>
          <p:cNvPr id="4" name="Rectangle 3"/>
          <p:cNvSpPr/>
          <p:nvPr/>
        </p:nvSpPr>
        <p:spPr>
          <a:xfrm>
            <a:off x="273050" y="3409626"/>
            <a:ext cx="11068050" cy="2677656"/>
          </a:xfrm>
          <a:prstGeom prst="rect">
            <a:avLst/>
          </a:prstGeom>
        </p:spPr>
        <p:txBody>
          <a:bodyPr wrap="square">
            <a:spAutoFit/>
          </a:bodyPr>
          <a:lstStyle/>
          <a:p>
            <a:pPr marL="1371600" lvl="2" indent="-457200">
              <a:buFont typeface="Arial" panose="020B0604020202020204" pitchFamily="34" charset="0"/>
              <a:buChar char="•"/>
            </a:pPr>
            <a:r>
              <a:rPr lang="en-US" sz="2800" dirty="0"/>
              <a:t>Romanian public </a:t>
            </a:r>
            <a:r>
              <a:rPr lang="en-US" sz="2800" b="1" dirty="0" smtClean="0">
                <a:solidFill>
                  <a:schemeClr val="accent3"/>
                </a:solidFill>
              </a:rPr>
              <a:t>6 /260 000 respectively, 7/1 500 000</a:t>
            </a:r>
            <a:endParaRPr lang="en-US" sz="3200" b="1" dirty="0">
              <a:solidFill>
                <a:schemeClr val="accent3"/>
              </a:solidFill>
            </a:endParaRPr>
          </a:p>
          <a:p>
            <a:pPr marL="1371600" lvl="2" indent="-457200">
              <a:buFont typeface="Arial" panose="020B0604020202020204" pitchFamily="34" charset="0"/>
              <a:buChar char="•"/>
            </a:pPr>
            <a:r>
              <a:rPr lang="en-US" sz="2800" dirty="0"/>
              <a:t>Romanian officials : 4</a:t>
            </a:r>
          </a:p>
          <a:p>
            <a:pPr marL="1371600" lvl="2" indent="-457200">
              <a:buFont typeface="Arial" panose="020B0604020202020204" pitchFamily="34" charset="0"/>
              <a:buChar char="•"/>
            </a:pPr>
            <a:r>
              <a:rPr lang="en-US" sz="2800" dirty="0"/>
              <a:t>Bulgarians officials : </a:t>
            </a:r>
            <a:r>
              <a:rPr lang="en-US" sz="2800" dirty="0" smtClean="0"/>
              <a:t> 34 </a:t>
            </a:r>
            <a:endParaRPr lang="en-US" sz="2800" dirty="0"/>
          </a:p>
          <a:p>
            <a:pPr marL="1371600" lvl="2" indent="-457200">
              <a:buFont typeface="Arial" panose="020B0604020202020204" pitchFamily="34" charset="0"/>
              <a:buChar char="•"/>
            </a:pPr>
            <a:r>
              <a:rPr lang="en-US" sz="2800" dirty="0"/>
              <a:t>Bulgarian civic society </a:t>
            </a:r>
            <a:r>
              <a:rPr lang="en-US" sz="2800" dirty="0" smtClean="0"/>
              <a:t>:2</a:t>
            </a:r>
            <a:endParaRPr lang="en-US" sz="2800" dirty="0"/>
          </a:p>
          <a:p>
            <a:pPr marL="1371600" lvl="2" indent="-457200">
              <a:buFont typeface="Arial" panose="020B0604020202020204" pitchFamily="34" charset="0"/>
              <a:buChar char="•"/>
            </a:pPr>
            <a:r>
              <a:rPr lang="en-US" sz="2800" dirty="0" smtClean="0"/>
              <a:t>‘Silent’ to remain :‘Helpful’, environmental agents ( Craiova ) and local administration staff </a:t>
            </a:r>
            <a:r>
              <a:rPr lang="en-US" sz="2800" dirty="0" err="1" smtClean="0"/>
              <a:t>aprox</a:t>
            </a:r>
            <a:r>
              <a:rPr lang="en-US" sz="2800" dirty="0" smtClean="0"/>
              <a:t> 20 ( Craiova).</a:t>
            </a:r>
            <a:endParaRPr lang="en-US" sz="2800" dirty="0"/>
          </a:p>
        </p:txBody>
      </p:sp>
    </p:spTree>
    <p:extLst>
      <p:ext uri="{BB962C8B-B14F-4D97-AF65-F5344CB8AC3E}">
        <p14:creationId xmlns:p14="http://schemas.microsoft.com/office/powerpoint/2010/main" xmlns="" val="1456682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363851"/>
            <a:ext cx="10538846" cy="4808349"/>
          </a:xfrm>
        </p:spPr>
        <p:txBody>
          <a:bodyPr/>
          <a:lstStyle/>
          <a:p>
            <a:pPr lvl="2">
              <a:lnSpc>
                <a:spcPct val="100000"/>
              </a:lnSpc>
            </a:pPr>
            <a:r>
              <a:rPr lang="en-US" sz="2800" dirty="0"/>
              <a:t>Use of </a:t>
            </a:r>
            <a:r>
              <a:rPr lang="en-US" sz="2800" dirty="0" smtClean="0"/>
              <a:t>manipulative statistic approach</a:t>
            </a:r>
            <a:r>
              <a:rPr lang="en-US" sz="2800" dirty="0"/>
              <a:t>, </a:t>
            </a:r>
            <a:r>
              <a:rPr lang="en-US" sz="2800" dirty="0" smtClean="0"/>
              <a:t>marketing approach , mentioning, not clear pictures about type of reactor, safety features, contractor ( USA or Russian Federation)  </a:t>
            </a:r>
            <a:r>
              <a:rPr lang="en-US" sz="2800" dirty="0"/>
              <a:t>‘the probability’ of an incident or accident </a:t>
            </a:r>
            <a:r>
              <a:rPr lang="en-US" sz="2800" dirty="0" smtClean="0"/>
              <a:t>is from small to …unlikely, </a:t>
            </a:r>
            <a:r>
              <a:rPr lang="en-US" sz="2800" b="1" dirty="0" smtClean="0"/>
              <a:t>deliberately</a:t>
            </a:r>
            <a:r>
              <a:rPr lang="en-US" sz="2800" dirty="0" smtClean="0"/>
              <a:t> </a:t>
            </a:r>
            <a:r>
              <a:rPr lang="en-US" sz="2800" b="1" dirty="0"/>
              <a:t>eliminating</a:t>
            </a:r>
            <a:r>
              <a:rPr lang="en-US" sz="2800" dirty="0"/>
              <a:t> an important </a:t>
            </a:r>
            <a:r>
              <a:rPr lang="en-US" sz="2800" dirty="0" smtClean="0"/>
              <a:t>detail, it </a:t>
            </a:r>
            <a:r>
              <a:rPr lang="en-US" sz="2800" dirty="0"/>
              <a:t>can be </a:t>
            </a:r>
            <a:r>
              <a:rPr lang="en-US" sz="2800" dirty="0" smtClean="0"/>
              <a:t>… </a:t>
            </a:r>
            <a:endParaRPr lang="en-US" dirty="0"/>
          </a:p>
        </p:txBody>
      </p:sp>
      <p:pic>
        <p:nvPicPr>
          <p:cNvPr id="4098" name="Picture 2" descr="Image result for pictures of tim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29560" y="4186102"/>
            <a:ext cx="3719594" cy="181174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7385929" y="4081790"/>
            <a:ext cx="1898747" cy="523220"/>
          </a:xfrm>
          <a:prstGeom prst="rect">
            <a:avLst/>
          </a:prstGeom>
        </p:spPr>
        <p:txBody>
          <a:bodyPr wrap="square">
            <a:spAutoFit/>
          </a:bodyPr>
          <a:lstStyle/>
          <a:p>
            <a:pPr marL="548640" lvl="2" indent="0">
              <a:buNone/>
            </a:pPr>
            <a:r>
              <a:rPr lang="en-US" sz="2800" b="1" dirty="0" smtClean="0"/>
              <a:t>TIME </a:t>
            </a:r>
            <a:r>
              <a:rPr lang="en-US" sz="2800" b="1" dirty="0"/>
              <a:t>!</a:t>
            </a:r>
            <a:endParaRPr lang="en-US" sz="2800" dirty="0"/>
          </a:p>
        </p:txBody>
      </p:sp>
      <p:sp>
        <p:nvSpPr>
          <p:cNvPr id="6" name="Rectangle 5"/>
          <p:cNvSpPr/>
          <p:nvPr/>
        </p:nvSpPr>
        <p:spPr>
          <a:xfrm>
            <a:off x="2190254" y="4057650"/>
            <a:ext cx="1899139" cy="523220"/>
          </a:xfrm>
          <a:prstGeom prst="rect">
            <a:avLst/>
          </a:prstGeom>
        </p:spPr>
        <p:txBody>
          <a:bodyPr wrap="square">
            <a:spAutoFit/>
          </a:bodyPr>
          <a:lstStyle/>
          <a:p>
            <a:pPr marL="548640" lvl="2" indent="0">
              <a:buNone/>
            </a:pPr>
            <a:r>
              <a:rPr lang="en-US" sz="2800" b="1" dirty="0" smtClean="0">
                <a:solidFill>
                  <a:srgbClr val="FF0000"/>
                </a:solidFill>
              </a:rPr>
              <a:t>   </a:t>
            </a:r>
            <a:r>
              <a:rPr lang="en-US" sz="2800" b="1" dirty="0" smtClean="0"/>
              <a:t>ANY</a:t>
            </a:r>
            <a:endParaRPr lang="en-US" sz="2800" b="1" dirty="0"/>
          </a:p>
        </p:txBody>
      </p:sp>
    </p:spTree>
    <p:extLst>
      <p:ext uri="{BB962C8B-B14F-4D97-AF65-F5344CB8AC3E}">
        <p14:creationId xmlns="" xmlns:p14="http://schemas.microsoft.com/office/powerpoint/2010/main" val="2080310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488" y="1983783"/>
            <a:ext cx="9601200" cy="2118317"/>
          </a:xfrm>
        </p:spPr>
        <p:txBody>
          <a:bodyPr>
            <a:normAutofit fontScale="90000"/>
          </a:bodyPr>
          <a:lstStyle/>
          <a:p>
            <a:pPr algn="ctr">
              <a:lnSpc>
                <a:spcPct val="150000"/>
              </a:lnSpc>
            </a:pPr>
            <a:r>
              <a:rPr lang="en-US" b="1" cap="all" dirty="0" smtClean="0"/>
              <a:t>PART I </a:t>
            </a:r>
            <a:br>
              <a:rPr lang="en-US" b="1" cap="all" dirty="0" smtClean="0"/>
            </a:br>
            <a:r>
              <a:rPr lang="en-US" b="1" cap="all" dirty="0" smtClean="0"/>
              <a:t>New Nuclear projects at NPP </a:t>
            </a:r>
            <a:r>
              <a:rPr lang="en-US" b="1" cap="all" dirty="0" err="1" smtClean="0"/>
              <a:t>Kozloduy</a:t>
            </a:r>
            <a:r>
              <a:rPr lang="en-US" b="1" cap="all" dirty="0" smtClean="0"/>
              <a:t>; Projects Controversies</a:t>
            </a:r>
            <a:r>
              <a:rPr lang="en-US" dirty="0" smtClean="0"/>
              <a:t/>
            </a:r>
            <a:br>
              <a:rPr lang="en-US" dirty="0" smtClean="0"/>
            </a:br>
            <a:endParaRPr lang="en-US" b="1" dirty="0"/>
          </a:p>
        </p:txBody>
      </p:sp>
    </p:spTree>
    <p:extLst>
      <p:ext uri="{BB962C8B-B14F-4D97-AF65-F5344CB8AC3E}">
        <p14:creationId xmlns:p14="http://schemas.microsoft.com/office/powerpoint/2010/main" xmlns="" val="111740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434" y="1555642"/>
            <a:ext cx="10851692" cy="4229100"/>
          </a:xfrm>
        </p:spPr>
        <p:txBody>
          <a:bodyPr>
            <a:noAutofit/>
          </a:bodyPr>
          <a:lstStyle/>
          <a:p>
            <a:pPr lvl="2" algn="just"/>
            <a:r>
              <a:rPr lang="en-US" sz="2800" dirty="0"/>
              <a:t>the catastrophic impact </a:t>
            </a:r>
            <a:r>
              <a:rPr lang="en-US" sz="2800" dirty="0" smtClean="0"/>
              <a:t>of a nuclear accident is not </a:t>
            </a:r>
            <a:r>
              <a:rPr lang="en-US" sz="2800" dirty="0"/>
              <a:t>mentioned at all in terms of causalities, possibilities to treat victims, locally or </a:t>
            </a:r>
            <a:r>
              <a:rPr lang="en-US" sz="2800" dirty="0" err="1" smtClean="0"/>
              <a:t>crossborder</a:t>
            </a:r>
            <a:r>
              <a:rPr lang="en-US" sz="2800" dirty="0" smtClean="0"/>
              <a:t>, </a:t>
            </a:r>
            <a:r>
              <a:rPr lang="en-US" sz="2800" dirty="0"/>
              <a:t>and other </a:t>
            </a:r>
            <a:r>
              <a:rPr lang="en-US" sz="2800" dirty="0" smtClean="0"/>
              <a:t>EP&amp;R </a:t>
            </a:r>
            <a:r>
              <a:rPr lang="en-US" sz="2800" dirty="0"/>
              <a:t>related topics …  </a:t>
            </a:r>
          </a:p>
          <a:p>
            <a:pPr lvl="2" algn="just"/>
            <a:r>
              <a:rPr lang="en-US" sz="2800" dirty="0"/>
              <a:t>Radioactivity measurements results presented to the population, if presented,  without a scientific </a:t>
            </a:r>
            <a:r>
              <a:rPr lang="en-US" sz="2800" dirty="0" smtClean="0"/>
              <a:t>approach:</a:t>
            </a:r>
            <a:endParaRPr lang="en-US" sz="2800" dirty="0"/>
          </a:p>
          <a:p>
            <a:pPr lvl="3" algn="just"/>
            <a:r>
              <a:rPr lang="en-US" sz="2400" dirty="0"/>
              <a:t>Precision of the </a:t>
            </a:r>
            <a:r>
              <a:rPr lang="en-US" sz="2400" dirty="0" smtClean="0"/>
              <a:t>determination, </a:t>
            </a:r>
            <a:r>
              <a:rPr lang="en-US" sz="2400" dirty="0"/>
              <a:t>place, date and </a:t>
            </a:r>
            <a:r>
              <a:rPr lang="en-US" sz="2400" dirty="0" smtClean="0"/>
              <a:t>time, </a:t>
            </a:r>
            <a:r>
              <a:rPr lang="en-US" sz="2400" dirty="0"/>
              <a:t>to be verified</a:t>
            </a:r>
          </a:p>
          <a:p>
            <a:pPr lvl="3" algn="just"/>
            <a:r>
              <a:rPr lang="en-US" sz="2400" dirty="0"/>
              <a:t>Present only </a:t>
            </a:r>
            <a:r>
              <a:rPr lang="en-US" sz="2400" dirty="0" smtClean="0"/>
              <a:t>good </a:t>
            </a:r>
            <a:r>
              <a:rPr lang="en-US" sz="2400" dirty="0" smtClean="0"/>
              <a:t>…’friendly’ </a:t>
            </a:r>
            <a:r>
              <a:rPr lang="en-US" sz="2400" dirty="0"/>
              <a:t>data, despite incidents were …</a:t>
            </a:r>
            <a:r>
              <a:rPr lang="en-US" sz="2400" dirty="0" smtClean="0"/>
              <a:t>signaled by the media </a:t>
            </a:r>
            <a:r>
              <a:rPr lang="en-US" sz="2400" dirty="0"/>
              <a:t>!</a:t>
            </a:r>
          </a:p>
          <a:p>
            <a:endParaRPr lang="en-US" sz="2800" dirty="0"/>
          </a:p>
        </p:txBody>
      </p:sp>
    </p:spTree>
    <p:extLst>
      <p:ext uri="{BB962C8B-B14F-4D97-AF65-F5344CB8AC3E}">
        <p14:creationId xmlns="" xmlns:p14="http://schemas.microsoft.com/office/powerpoint/2010/main" val="36289954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879" y="974911"/>
            <a:ext cx="10466522" cy="4681970"/>
          </a:xfrm>
        </p:spPr>
        <p:txBody>
          <a:bodyPr>
            <a:noAutofit/>
          </a:bodyPr>
          <a:lstStyle/>
          <a:p>
            <a:pPr>
              <a:buNone/>
            </a:pPr>
            <a:r>
              <a:rPr lang="en-US" sz="2800" b="1" dirty="0" smtClean="0">
                <a:solidFill>
                  <a:schemeClr val="accent1"/>
                </a:solidFill>
              </a:rPr>
              <a:t>  </a:t>
            </a:r>
            <a:r>
              <a:rPr lang="en-US" sz="2800" b="1" dirty="0" smtClean="0"/>
              <a:t>C</a:t>
            </a:r>
            <a:r>
              <a:rPr lang="en-US" sz="2800" b="1" dirty="0" smtClean="0"/>
              <a:t>. </a:t>
            </a:r>
            <a:r>
              <a:rPr lang="en-US" sz="2800" b="1" dirty="0" smtClean="0"/>
              <a:t>Life time </a:t>
            </a:r>
            <a:r>
              <a:rPr lang="en-US" sz="2800" b="1" dirty="0" err="1" smtClean="0"/>
              <a:t>extention</a:t>
            </a:r>
            <a:r>
              <a:rPr lang="en-US" sz="2800" b="1" dirty="0" smtClean="0"/>
              <a:t> of reactors 5 &amp; 6 </a:t>
            </a:r>
          </a:p>
          <a:p>
            <a:r>
              <a:rPr lang="en-US" sz="2800" b="1" dirty="0" smtClean="0"/>
              <a:t>No public </a:t>
            </a:r>
            <a:r>
              <a:rPr lang="en-US" sz="2800" b="1" dirty="0" smtClean="0"/>
              <a:t>debate !</a:t>
            </a:r>
            <a:endParaRPr lang="en-US" sz="2800" b="1" dirty="0" smtClean="0"/>
          </a:p>
          <a:p>
            <a:r>
              <a:rPr lang="en-US" sz="2800" b="1" dirty="0" smtClean="0"/>
              <a:t>Letter</a:t>
            </a:r>
            <a:r>
              <a:rPr lang="en-US" sz="2800" dirty="0" smtClean="0"/>
              <a:t> from former </a:t>
            </a:r>
            <a:r>
              <a:rPr lang="en-US" sz="2800" dirty="0" smtClean="0"/>
              <a:t>Romanian Minister </a:t>
            </a:r>
            <a:r>
              <a:rPr lang="en-US" sz="2800" dirty="0" smtClean="0"/>
              <a:t>of environment, A. </a:t>
            </a:r>
            <a:r>
              <a:rPr lang="en-US" sz="2800" dirty="0" err="1" smtClean="0"/>
              <a:t>Korodi</a:t>
            </a:r>
            <a:r>
              <a:rPr lang="en-US" sz="2800" dirty="0" smtClean="0"/>
              <a:t>, sent to Bulgaria on 14.07.2014 was ignored, stamped at the Ministry of environment in Bulgaria on 28.07.2014, three days after </a:t>
            </a:r>
            <a:r>
              <a:rPr lang="en-US" sz="2800" b="1" dirty="0" smtClean="0"/>
              <a:t>Bulgarian decision was taken, on 25.07.2014,</a:t>
            </a:r>
            <a:r>
              <a:rPr lang="en-US" sz="2800" dirty="0" smtClean="0"/>
              <a:t> </a:t>
            </a:r>
            <a:r>
              <a:rPr lang="en-US" sz="2800" b="1" dirty="0" smtClean="0"/>
              <a:t>not to proceed with full EIA in cross border context.</a:t>
            </a:r>
          </a:p>
          <a:p>
            <a:r>
              <a:rPr lang="en-US" sz="2800" dirty="0" smtClean="0"/>
              <a:t>Critical questions and explanation requests from the minister about technical details of the project were never answered, or clarified by Bulgarian </a:t>
            </a:r>
            <a:r>
              <a:rPr lang="en-US" sz="2800" dirty="0" smtClean="0"/>
              <a:t>authorities.</a:t>
            </a:r>
            <a:endParaRPr lang="en-US" sz="2800" dirty="0" smtClean="0"/>
          </a:p>
        </p:txBody>
      </p:sp>
    </p:spTree>
    <p:extLst>
      <p:ext uri="{BB962C8B-B14F-4D97-AF65-F5344CB8AC3E}">
        <p14:creationId xmlns:p14="http://schemas.microsoft.com/office/powerpoint/2010/main" xmlns="" val="3795421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66" y="542440"/>
            <a:ext cx="11623729" cy="5951349"/>
          </a:xfrm>
        </p:spPr>
        <p:txBody>
          <a:bodyPr>
            <a:normAutofit lnSpcReduction="10000"/>
          </a:bodyPr>
          <a:lstStyle/>
          <a:p>
            <a:pPr lvl="1">
              <a:buNone/>
            </a:pPr>
            <a:r>
              <a:rPr lang="en-US" sz="3200" b="1" dirty="0" smtClean="0">
                <a:solidFill>
                  <a:schemeClr val="accent1"/>
                </a:solidFill>
              </a:rPr>
              <a:t>5. </a:t>
            </a:r>
            <a:r>
              <a:rPr lang="en-US" sz="3200" b="1" cap="all" dirty="0" smtClean="0">
                <a:solidFill>
                  <a:schemeClr val="accent1"/>
                </a:solidFill>
              </a:rPr>
              <a:t>International cooperation assistance and control </a:t>
            </a:r>
            <a:r>
              <a:rPr lang="en-US" sz="3200" b="1" dirty="0" smtClean="0">
                <a:solidFill>
                  <a:schemeClr val="accent1"/>
                </a:solidFill>
              </a:rPr>
              <a:t>…</a:t>
            </a:r>
            <a:endParaRPr lang="en-US" sz="3200" b="1" dirty="0" smtClean="0">
              <a:solidFill>
                <a:schemeClr val="accent1"/>
              </a:solidFill>
            </a:endParaRPr>
          </a:p>
          <a:p>
            <a:pPr lvl="1">
              <a:buNone/>
            </a:pPr>
            <a:r>
              <a:rPr lang="en-US" sz="3200" b="1" dirty="0" smtClean="0">
                <a:solidFill>
                  <a:schemeClr val="accent1"/>
                </a:solidFill>
              </a:rPr>
              <a:t>  </a:t>
            </a:r>
            <a:r>
              <a:rPr lang="en-US" sz="3200" b="1" dirty="0" err="1" smtClean="0">
                <a:solidFill>
                  <a:schemeClr val="accent1"/>
                </a:solidFill>
              </a:rPr>
              <a:t>A.C.p.V</a:t>
            </a:r>
            <a:r>
              <a:rPr lang="en-US" sz="3200" b="1" dirty="0" smtClean="0">
                <a:solidFill>
                  <a:schemeClr val="accent1"/>
                </a:solidFill>
              </a:rPr>
              <a:t>. considers </a:t>
            </a:r>
            <a:r>
              <a:rPr lang="en-US" sz="3200" b="1" dirty="0" smtClean="0">
                <a:solidFill>
                  <a:schemeClr val="accent1"/>
                </a:solidFill>
              </a:rPr>
              <a:t>important to :</a:t>
            </a:r>
            <a:endParaRPr lang="en-US" sz="2800" b="1" dirty="0" smtClean="0">
              <a:solidFill>
                <a:schemeClr val="accent1"/>
              </a:solidFill>
            </a:endParaRPr>
          </a:p>
          <a:p>
            <a:pPr marL="788670" lvl="1" indent="-514350">
              <a:lnSpc>
                <a:spcPct val="110000"/>
              </a:lnSpc>
              <a:buFont typeface="+mj-lt"/>
              <a:buAutoNum type="arabicPeriod"/>
            </a:pPr>
            <a:r>
              <a:rPr lang="en-US" sz="2800" b="1" dirty="0" smtClean="0"/>
              <a:t>introduce </a:t>
            </a:r>
            <a:r>
              <a:rPr lang="en-US" sz="2800" dirty="0" smtClean="0"/>
              <a:t>the concept of </a:t>
            </a:r>
            <a:r>
              <a:rPr lang="en-US" sz="2800" b="1" dirty="0" smtClean="0">
                <a:solidFill>
                  <a:srgbClr val="FF0000"/>
                </a:solidFill>
              </a:rPr>
              <a:t>Europe as one ‘country‘ </a:t>
            </a:r>
            <a:r>
              <a:rPr lang="en-US" sz="2800" dirty="0" smtClean="0"/>
              <a:t>in terms of safety of the population and environment; equal treatment &amp; right to healthy, decent life  for all people; </a:t>
            </a:r>
            <a:endParaRPr lang="en-US" sz="2800" dirty="0" smtClean="0"/>
          </a:p>
          <a:p>
            <a:pPr marL="731520" lvl="1" indent="-457200">
              <a:lnSpc>
                <a:spcPct val="110000"/>
              </a:lnSpc>
              <a:buFont typeface="+mj-lt"/>
              <a:buAutoNum type="arabicPeriod"/>
            </a:pPr>
            <a:r>
              <a:rPr lang="en-US" sz="2800" b="1" dirty="0" smtClean="0"/>
              <a:t>Harmonize </a:t>
            </a:r>
            <a:r>
              <a:rPr lang="en-US" sz="2800" b="1" dirty="0" smtClean="0"/>
              <a:t>and further implementation</a:t>
            </a:r>
            <a:r>
              <a:rPr lang="en-US" sz="2800" dirty="0" smtClean="0"/>
              <a:t> at national levels, international rules and regulations on nuclear matters</a:t>
            </a:r>
            <a:r>
              <a:rPr lang="en-US" sz="2800" dirty="0" smtClean="0"/>
              <a:t>,</a:t>
            </a:r>
          </a:p>
          <a:p>
            <a:pPr marL="731520" lvl="1" indent="-457200">
              <a:lnSpc>
                <a:spcPct val="110000"/>
              </a:lnSpc>
              <a:buFont typeface="+mj-lt"/>
              <a:buAutoNum type="arabicPeriod"/>
            </a:pPr>
            <a:r>
              <a:rPr lang="en-US" sz="2800" b="1" dirty="0" smtClean="0"/>
              <a:t>International </a:t>
            </a:r>
            <a:r>
              <a:rPr lang="en-US" sz="2800" b="1" dirty="0" smtClean="0"/>
              <a:t>control </a:t>
            </a:r>
            <a:r>
              <a:rPr lang="en-US" sz="2800" dirty="0" smtClean="0"/>
              <a:t> </a:t>
            </a:r>
            <a:r>
              <a:rPr lang="en-US" sz="2800" b="1" dirty="0" smtClean="0"/>
              <a:t>of  national available founds, infrastructure and medical equipment needed in case of a catastrophic nuclear event; developing and updating plans for the worse case scenarios, considering climate change and new geopolitical threats.</a:t>
            </a:r>
            <a:endParaRPr lang="en-US" sz="2800" dirty="0" smtClean="0"/>
          </a:p>
          <a:p>
            <a:pPr marL="788670" lvl="1" indent="-514350">
              <a:lnSpc>
                <a:spcPct val="110000"/>
              </a:lnSpc>
              <a:buAutoNum type="alphaLcPeriod"/>
            </a:pPr>
            <a:endParaRPr lang="en-US" sz="2600" b="1" dirty="0" smtClean="0"/>
          </a:p>
          <a:p>
            <a:pPr lvl="1">
              <a:lnSpc>
                <a:spcPct val="110000"/>
              </a:lnSpc>
              <a:buNone/>
            </a:pPr>
            <a:endParaRPr lang="en-US" sz="26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444" y="1323168"/>
            <a:ext cx="11282765" cy="4488696"/>
          </a:xfrm>
        </p:spPr>
        <p:txBody>
          <a:bodyPr>
            <a:normAutofit/>
          </a:bodyPr>
          <a:lstStyle/>
          <a:p>
            <a:pPr marL="514350" lvl="1" indent="-514350">
              <a:spcBef>
                <a:spcPts val="1800"/>
              </a:spcBef>
              <a:buNone/>
            </a:pPr>
            <a:r>
              <a:rPr lang="en-US" sz="2800" b="1" dirty="0" smtClean="0"/>
              <a:t>4. </a:t>
            </a:r>
            <a:r>
              <a:rPr lang="en-US" sz="2800" b="1" dirty="0" smtClean="0"/>
              <a:t>Establish</a:t>
            </a:r>
            <a:r>
              <a:rPr lang="en-US" sz="2800" dirty="0" smtClean="0"/>
              <a:t> an </a:t>
            </a:r>
            <a:r>
              <a:rPr lang="en-US" sz="2800" b="1" dirty="0" smtClean="0"/>
              <a:t>international tribunal for crime against the environment</a:t>
            </a:r>
            <a:r>
              <a:rPr lang="en-US" sz="2800" dirty="0" smtClean="0"/>
              <a:t>, with a special emphasis on nuclear matters, to protect/defend people right and associated ecosystems for a healthy life in a safe environment;</a:t>
            </a:r>
          </a:p>
          <a:p>
            <a:pPr marL="228600" lvl="1">
              <a:spcBef>
                <a:spcPts val="1800"/>
              </a:spcBef>
              <a:buNone/>
            </a:pPr>
            <a:r>
              <a:rPr lang="en-US" sz="2800" b="1" dirty="0" smtClean="0"/>
              <a:t>5.</a:t>
            </a:r>
            <a:r>
              <a:rPr lang="en-US" sz="2800" dirty="0" smtClean="0"/>
              <a:t> </a:t>
            </a:r>
            <a:r>
              <a:rPr lang="en-US" sz="2800" b="1" dirty="0" smtClean="0"/>
              <a:t>Create </a:t>
            </a:r>
            <a:r>
              <a:rPr lang="en-US" sz="2800" dirty="0" smtClean="0"/>
              <a:t>a </a:t>
            </a:r>
            <a:r>
              <a:rPr lang="en-US" sz="2800" b="1" dirty="0" smtClean="0"/>
              <a:t>Central EU bank for environment protection</a:t>
            </a:r>
            <a:r>
              <a:rPr lang="en-US" sz="2800" dirty="0" smtClean="0"/>
              <a:t>, the biggest polluters and risk posing to the health of the people and environment within EU should be obliged to contribute more, </a:t>
            </a:r>
            <a:r>
              <a:rPr lang="en-US" sz="2800" b="1" dirty="0" smtClean="0"/>
              <a:t>see example of the UN agency, OPCW;</a:t>
            </a:r>
          </a:p>
          <a:p>
            <a:pPr marL="228600" lvl="1">
              <a:spcBef>
                <a:spcPts val="1800"/>
              </a:spcBef>
            </a:pPr>
            <a:r>
              <a:rPr lang="en-US" sz="2800" b="1" i="1" dirty="0" smtClean="0"/>
              <a:t>The founds should be invested in alternative energy sources, education and research on this matter, medical and emergency infrastructur</a:t>
            </a:r>
            <a:r>
              <a:rPr lang="en-US" sz="2600" b="1" i="1" dirty="0" smtClean="0"/>
              <a:t>e!</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00" y="2667001"/>
            <a:ext cx="9601200" cy="1358900"/>
          </a:xfrm>
        </p:spPr>
        <p:txBody>
          <a:bodyPr>
            <a:normAutofit fontScale="90000"/>
          </a:bodyPr>
          <a:lstStyle/>
          <a:p>
            <a:pPr algn="ctr"/>
            <a:r>
              <a:rPr lang="en-US" b="1" dirty="0" smtClean="0"/>
              <a:t>PART III PUBLIC PARTICIPATION AND CIVIC SOCIETY ACTIONS REFERRING TO THE </a:t>
            </a:r>
            <a:r>
              <a:rPr lang="en-US" b="1" dirty="0"/>
              <a:t>NEW </a:t>
            </a:r>
            <a:r>
              <a:rPr lang="en-US" b="1" dirty="0" smtClean="0"/>
              <a:t>PROJECTS AT THE NPP </a:t>
            </a:r>
            <a:r>
              <a:rPr lang="en-US" b="1" dirty="0"/>
              <a:t>KOZLODUY</a:t>
            </a:r>
          </a:p>
        </p:txBody>
      </p:sp>
    </p:spTree>
    <p:extLst>
      <p:ext uri="{BB962C8B-B14F-4D97-AF65-F5344CB8AC3E}">
        <p14:creationId xmlns:p14="http://schemas.microsoft.com/office/powerpoint/2010/main" xmlns="" val="1438427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50" y="201478"/>
            <a:ext cx="11453247" cy="1348354"/>
          </a:xfrm>
        </p:spPr>
        <p:txBody>
          <a:bodyPr>
            <a:normAutofit fontScale="90000"/>
          </a:bodyPr>
          <a:lstStyle/>
          <a:p>
            <a:r>
              <a:rPr lang="en-US" b="1" dirty="0" smtClean="0"/>
              <a:t>Initial Civic Action Group – created in January 2015- became </a:t>
            </a:r>
            <a:br>
              <a:rPr lang="en-US" b="1" dirty="0" smtClean="0"/>
            </a:br>
            <a:r>
              <a:rPr lang="ro-RO" b="1" dirty="0" smtClean="0"/>
              <a:t>A</a:t>
            </a:r>
            <a:r>
              <a:rPr lang="en-US" b="1" dirty="0" err="1" smtClean="0"/>
              <a:t>sociatia</a:t>
            </a:r>
            <a:r>
              <a:rPr lang="en-US" b="1" dirty="0" smtClean="0"/>
              <a:t> </a:t>
            </a:r>
            <a:r>
              <a:rPr lang="ro-RO" b="1" dirty="0" smtClean="0"/>
              <a:t>C</a:t>
            </a:r>
            <a:r>
              <a:rPr lang="en-US" b="1" dirty="0" err="1" smtClean="0"/>
              <a:t>ivica</a:t>
            </a:r>
            <a:r>
              <a:rPr lang="en-US" b="1" dirty="0" smtClean="0"/>
              <a:t> </a:t>
            </a:r>
            <a:r>
              <a:rPr lang="ro-RO" b="1" dirty="0" smtClean="0"/>
              <a:t>p</a:t>
            </a:r>
            <a:r>
              <a:rPr lang="en-US" b="1" dirty="0" err="1" smtClean="0"/>
              <a:t>entru</a:t>
            </a:r>
            <a:r>
              <a:rPr lang="en-US" b="1" dirty="0" smtClean="0"/>
              <a:t> </a:t>
            </a:r>
            <a:r>
              <a:rPr lang="ro-RO" b="1" dirty="0" smtClean="0"/>
              <a:t>V</a:t>
            </a:r>
            <a:r>
              <a:rPr lang="en-US" b="1" dirty="0" err="1" smtClean="0"/>
              <a:t>iata</a:t>
            </a:r>
            <a:r>
              <a:rPr lang="en-US" b="1" dirty="0" smtClean="0"/>
              <a:t> (</a:t>
            </a:r>
            <a:r>
              <a:rPr lang="en-US" b="1" dirty="0" err="1" smtClean="0"/>
              <a:t>A.C.p.V</a:t>
            </a:r>
            <a:r>
              <a:rPr lang="en-US" b="1" dirty="0" smtClean="0"/>
              <a:t>.)</a:t>
            </a:r>
            <a:r>
              <a:rPr lang="ro-RO" b="1" dirty="0" smtClean="0"/>
              <a:t> </a:t>
            </a:r>
            <a:r>
              <a:rPr lang="en-US" b="1" dirty="0" smtClean="0"/>
              <a:t>- Civic Alliance for Life-  </a:t>
            </a:r>
            <a:endParaRPr lang="en-US" b="1" dirty="0"/>
          </a:p>
        </p:txBody>
      </p:sp>
      <p:sp>
        <p:nvSpPr>
          <p:cNvPr id="3" name="Content Placeholder 2"/>
          <p:cNvSpPr>
            <a:spLocks noGrp="1"/>
          </p:cNvSpPr>
          <p:nvPr>
            <p:ph idx="1"/>
          </p:nvPr>
        </p:nvSpPr>
        <p:spPr>
          <a:xfrm>
            <a:off x="201706" y="1943100"/>
            <a:ext cx="10694895" cy="4229100"/>
          </a:xfrm>
        </p:spPr>
        <p:txBody>
          <a:bodyPr>
            <a:normAutofit/>
          </a:bodyPr>
          <a:lstStyle/>
          <a:p>
            <a:pPr marL="0" indent="0">
              <a:buNone/>
            </a:pPr>
            <a:r>
              <a:rPr lang="en-US" sz="2800" b="1" i="1" dirty="0" smtClean="0"/>
              <a:t>Members : academic staff, school </a:t>
            </a:r>
          </a:p>
          <a:p>
            <a:pPr marL="0" indent="0">
              <a:buNone/>
            </a:pPr>
            <a:r>
              <a:rPr lang="en-US" sz="2800" b="1" i="1" dirty="0" smtClean="0"/>
              <a:t>teachers,  artists, medical doctors, </a:t>
            </a:r>
          </a:p>
          <a:p>
            <a:pPr marL="0" indent="0">
              <a:buNone/>
            </a:pPr>
            <a:r>
              <a:rPr lang="en-US" sz="2800" b="1" i="1" dirty="0" smtClean="0"/>
              <a:t>students, engineers</a:t>
            </a:r>
            <a:r>
              <a:rPr lang="ro-RO" sz="2800" b="1" i="1" dirty="0" smtClean="0"/>
              <a:t>, </a:t>
            </a:r>
            <a:r>
              <a:rPr lang="en-US" sz="2800" b="1" i="1" dirty="0" smtClean="0"/>
              <a:t>retired people</a:t>
            </a:r>
            <a:r>
              <a:rPr lang="ro-RO" sz="2800" b="1" i="1" dirty="0" smtClean="0"/>
              <a:t>, etc.</a:t>
            </a:r>
            <a:r>
              <a:rPr lang="en-US" sz="2800" b="1" i="1" dirty="0" smtClean="0"/>
              <a:t> </a:t>
            </a:r>
            <a:endParaRPr lang="en-US" sz="2800" b="1" i="1" dirty="0"/>
          </a:p>
        </p:txBody>
      </p:sp>
      <p:pic>
        <p:nvPicPr>
          <p:cNvPr id="5" name="Picture 2" descr="IMG_378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8841" y="1565785"/>
            <a:ext cx="5903714" cy="50442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0571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2257425"/>
            <a:ext cx="9601200" cy="1235075"/>
          </a:xfrm>
        </p:spPr>
        <p:txBody>
          <a:bodyPr>
            <a:normAutofit/>
          </a:bodyPr>
          <a:lstStyle/>
          <a:p>
            <a:pPr algn="ctr"/>
            <a:r>
              <a:rPr lang="en-US" sz="4000" b="1" cap="all" dirty="0" smtClean="0"/>
              <a:t>How</a:t>
            </a:r>
            <a:r>
              <a:rPr lang="en-US" sz="4000" b="1" dirty="0" smtClean="0"/>
              <a:t> ALL STARTED ?</a:t>
            </a:r>
            <a:endParaRPr lang="en-US" sz="4000" b="1" dirty="0"/>
          </a:p>
        </p:txBody>
      </p:sp>
    </p:spTree>
    <p:extLst>
      <p:ext uri="{BB962C8B-B14F-4D97-AF65-F5344CB8AC3E}">
        <p14:creationId xmlns:p14="http://schemas.microsoft.com/office/powerpoint/2010/main" xmlns="" val="3323109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ock pictur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8400" y="2637412"/>
            <a:ext cx="1488888" cy="15093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Picture 069edit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903825"/>
            <a:ext cx="6045947" cy="3785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Vintage Telephone, Phone, Old, Call, Link, Dis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531" y="4245264"/>
            <a:ext cx="2456625" cy="16516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a:xfrm>
            <a:off x="5861792" y="470987"/>
            <a:ext cx="4773706" cy="10171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lnSpc>
                <a:spcPct val="100000"/>
              </a:lnSpc>
            </a:pPr>
            <a:r>
              <a:rPr lang="en-US" sz="3200" b="1" dirty="0" smtClean="0"/>
              <a:t>19 November 2015, </a:t>
            </a:r>
            <a:r>
              <a:rPr lang="en-US" sz="3200" b="1" i="1" dirty="0" smtClean="0">
                <a:solidFill>
                  <a:schemeClr val="accent3"/>
                </a:solidFill>
              </a:rPr>
              <a:t>12:00</a:t>
            </a:r>
            <a:r>
              <a:rPr lang="en-US" sz="3200" b="1" dirty="0" smtClean="0"/>
              <a:t> </a:t>
            </a:r>
            <a:br>
              <a:rPr lang="en-US" sz="3200" b="1" dirty="0" smtClean="0"/>
            </a:br>
            <a:r>
              <a:rPr lang="en-US" sz="3200" b="1" dirty="0" smtClean="0"/>
              <a:t> City hall, Craiova</a:t>
            </a:r>
            <a:endParaRPr lang="en-US" sz="3200" b="1" dirty="0"/>
          </a:p>
        </p:txBody>
      </p:sp>
      <p:sp>
        <p:nvSpPr>
          <p:cNvPr id="5" name="Title 4"/>
          <p:cNvSpPr>
            <a:spLocks noGrp="1"/>
          </p:cNvSpPr>
          <p:nvPr>
            <p:ph type="title"/>
          </p:nvPr>
        </p:nvSpPr>
        <p:spPr>
          <a:xfrm>
            <a:off x="101600" y="1092093"/>
            <a:ext cx="5111376" cy="1340543"/>
          </a:xfrm>
        </p:spPr>
        <p:txBody>
          <a:bodyPr>
            <a:noAutofit/>
          </a:bodyPr>
          <a:lstStyle/>
          <a:p>
            <a:r>
              <a:rPr lang="en-US" sz="2800" b="1" dirty="0" smtClean="0"/>
              <a:t>Announcement from </a:t>
            </a:r>
            <a:r>
              <a:rPr lang="ro-RO" sz="2800" b="1" dirty="0" smtClean="0"/>
              <a:t>C</a:t>
            </a:r>
            <a:r>
              <a:rPr lang="en-US" sz="2800" b="1" dirty="0" err="1" smtClean="0"/>
              <a:t>hemistry</a:t>
            </a:r>
            <a:r>
              <a:rPr lang="en-US" sz="2800" b="1" dirty="0" smtClean="0"/>
              <a:t> dept. Univ. of Craiova to participate at a public debate of a project: a new reactor, 7-th unit at </a:t>
            </a:r>
            <a:r>
              <a:rPr lang="en-US" sz="2800" b="1" i="1" dirty="0" smtClean="0"/>
              <a:t>the NPP, </a:t>
            </a:r>
            <a:r>
              <a:rPr lang="en-US" sz="2800" b="1" i="1" dirty="0" err="1" smtClean="0"/>
              <a:t>Kozloduy</a:t>
            </a:r>
            <a:r>
              <a:rPr lang="en-US" sz="2800" b="1" i="1" dirty="0" smtClean="0"/>
              <a:t>, Bulgaria</a:t>
            </a:r>
            <a:endParaRPr lang="en-US" sz="2800" b="1" i="1" dirty="0"/>
          </a:p>
        </p:txBody>
      </p:sp>
    </p:spTree>
    <p:extLst>
      <p:ext uri="{BB962C8B-B14F-4D97-AF65-F5344CB8AC3E}">
        <p14:creationId xmlns:p14="http://schemas.microsoft.com/office/powerpoint/2010/main" xmlns="" val="1146967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365125"/>
            <a:ext cx="10359326" cy="1235075"/>
          </a:xfrm>
        </p:spPr>
        <p:txBody>
          <a:bodyPr>
            <a:normAutofit fontScale="90000"/>
          </a:bodyPr>
          <a:lstStyle/>
          <a:p>
            <a:pPr algn="ctr"/>
            <a:r>
              <a:rPr lang="en-US" sz="3200" b="1" cap="all" dirty="0" smtClean="0"/>
              <a:t>Public information provided by </a:t>
            </a:r>
            <a:br>
              <a:rPr lang="en-US" sz="3200" b="1" cap="all" dirty="0" smtClean="0"/>
            </a:br>
            <a:r>
              <a:rPr lang="en-US" sz="3200" b="1" cap="all" dirty="0" smtClean="0"/>
              <a:t>the Civic Action Group ( later transformed in Civic association for life, </a:t>
            </a:r>
            <a:r>
              <a:rPr lang="en-US" sz="3200" b="1" cap="all" dirty="0" err="1" smtClean="0"/>
              <a:t>A.C.</a:t>
            </a:r>
            <a:r>
              <a:rPr lang="en-US" sz="3200" b="1" dirty="0" err="1" smtClean="0"/>
              <a:t>p.</a:t>
            </a:r>
            <a:r>
              <a:rPr lang="en-US" sz="3200" b="1" cap="all" dirty="0" err="1" smtClean="0"/>
              <a:t>V</a:t>
            </a:r>
            <a:r>
              <a:rPr lang="en-US" sz="3200" b="1" cap="all" dirty="0" smtClean="0"/>
              <a:t>. Craiova</a:t>
            </a:r>
            <a:endParaRPr lang="en-US" sz="3200" b="1" cap="all" dirty="0"/>
          </a:p>
        </p:txBody>
      </p:sp>
      <p:sp>
        <p:nvSpPr>
          <p:cNvPr id="3" name="Content Placeholder 2"/>
          <p:cNvSpPr>
            <a:spLocks noGrp="1"/>
          </p:cNvSpPr>
          <p:nvPr>
            <p:ph idx="1"/>
          </p:nvPr>
        </p:nvSpPr>
        <p:spPr>
          <a:xfrm>
            <a:off x="418454" y="1943100"/>
            <a:ext cx="11143281" cy="4229100"/>
          </a:xfrm>
        </p:spPr>
        <p:txBody>
          <a:bodyPr>
            <a:normAutofit fontScale="92500" lnSpcReduction="10000"/>
          </a:bodyPr>
          <a:lstStyle/>
          <a:p>
            <a:pPr>
              <a:buNone/>
            </a:pPr>
            <a:r>
              <a:rPr lang="en-US" sz="2800" dirty="0" smtClean="0"/>
              <a:t>  At the University </a:t>
            </a:r>
            <a:r>
              <a:rPr lang="en-US" sz="2800" dirty="0" smtClean="0"/>
              <a:t>of </a:t>
            </a:r>
            <a:r>
              <a:rPr lang="en-US" sz="2800" dirty="0" smtClean="0"/>
              <a:t>Craiova </a:t>
            </a:r>
            <a:r>
              <a:rPr lang="en-US" sz="2800" dirty="0" smtClean="0"/>
              <a:t>on 31.01.2015, on </a:t>
            </a:r>
            <a:r>
              <a:rPr lang="en-US" sz="2800" b="1" dirty="0" smtClean="0"/>
              <a:t>“Construction </a:t>
            </a:r>
            <a:r>
              <a:rPr lang="en-US" sz="2800" b="1" dirty="0" smtClean="0"/>
              <a:t>of the unit </a:t>
            </a:r>
            <a:r>
              <a:rPr lang="en-US" sz="2800" b="1" dirty="0" smtClean="0"/>
              <a:t>7-th” </a:t>
            </a:r>
            <a:endParaRPr lang="en-US" sz="2800" b="1" dirty="0" smtClean="0"/>
          </a:p>
          <a:p>
            <a:r>
              <a:rPr lang="en-US" sz="2800" b="1" dirty="0" smtClean="0"/>
              <a:t>Participants</a:t>
            </a:r>
            <a:r>
              <a:rPr lang="en-US" sz="2800" dirty="0" smtClean="0"/>
              <a:t> : </a:t>
            </a:r>
            <a:r>
              <a:rPr lang="en-US" sz="2800" dirty="0" smtClean="0"/>
              <a:t>about </a:t>
            </a:r>
            <a:r>
              <a:rPr lang="en-US" sz="2800" b="1" dirty="0" smtClean="0"/>
              <a:t>300 Romanians </a:t>
            </a:r>
            <a:r>
              <a:rPr lang="en-US" sz="2800" b="1" dirty="0" smtClean="0"/>
              <a:t>(and 6 </a:t>
            </a:r>
            <a:r>
              <a:rPr lang="en-US" sz="2800" b="1" dirty="0" smtClean="0"/>
              <a:t>representatives from </a:t>
            </a:r>
            <a:r>
              <a:rPr lang="en-US" sz="2800" b="1" dirty="0" smtClean="0"/>
              <a:t>Bulgaria)</a:t>
            </a:r>
            <a:endParaRPr lang="en-US" sz="2400" b="1" dirty="0" smtClean="0"/>
          </a:p>
          <a:p>
            <a:r>
              <a:rPr lang="en-US" sz="2800" b="1" dirty="0" smtClean="0"/>
              <a:t>Voted for requesting </a:t>
            </a:r>
            <a:r>
              <a:rPr lang="en-US" sz="2800" dirty="0" smtClean="0"/>
              <a:t>local administration to organize </a:t>
            </a:r>
            <a:r>
              <a:rPr lang="en-US" sz="2800" b="1" dirty="0" smtClean="0"/>
              <a:t>a referendum </a:t>
            </a:r>
            <a:r>
              <a:rPr lang="en-US" sz="2800" dirty="0" smtClean="0"/>
              <a:t>referring new nuclear projects</a:t>
            </a:r>
            <a:r>
              <a:rPr lang="en-US" sz="2800" dirty="0" smtClean="0"/>
              <a:t>:</a:t>
            </a:r>
          </a:p>
          <a:p>
            <a:pPr algn="just">
              <a:lnSpc>
                <a:spcPct val="100000"/>
              </a:lnSpc>
            </a:pPr>
            <a:r>
              <a:rPr lang="en-US" sz="2800" b="1" dirty="0" err="1" smtClean="0"/>
              <a:t>A.C.p.V</a:t>
            </a:r>
            <a:r>
              <a:rPr lang="en-US" sz="2800" b="1" dirty="0" smtClean="0"/>
              <a:t>. organized </a:t>
            </a:r>
            <a:r>
              <a:rPr lang="en-US" sz="2800" b="1" dirty="0" smtClean="0"/>
              <a:t>a public information </a:t>
            </a:r>
            <a:r>
              <a:rPr lang="en-US" sz="2800" dirty="0" smtClean="0"/>
              <a:t>on the </a:t>
            </a:r>
            <a:r>
              <a:rPr lang="en-US" sz="2800" b="1" dirty="0" smtClean="0"/>
              <a:t>nuclear waste repository </a:t>
            </a:r>
            <a:r>
              <a:rPr lang="en-US" sz="2800" dirty="0" smtClean="0"/>
              <a:t>topic on 7.05.2015, </a:t>
            </a:r>
            <a:r>
              <a:rPr lang="en-US" sz="2800" b="1" dirty="0" smtClean="0"/>
              <a:t>about 200 </a:t>
            </a:r>
            <a:r>
              <a:rPr lang="en-US" sz="2800" b="1" dirty="0" smtClean="0"/>
              <a:t>participants, at University of Craiova</a:t>
            </a:r>
            <a:r>
              <a:rPr lang="en-US" sz="2800" dirty="0" smtClean="0"/>
              <a:t>.</a:t>
            </a:r>
            <a:endParaRPr lang="en-US" sz="2800" dirty="0" smtClean="0"/>
          </a:p>
          <a:p>
            <a:pPr algn="just">
              <a:lnSpc>
                <a:spcPct val="100000"/>
              </a:lnSpc>
            </a:pPr>
            <a:r>
              <a:rPr lang="en-US" sz="2800" dirty="0" smtClean="0"/>
              <a:t>Based on the scientific consultations with Romanian </a:t>
            </a:r>
            <a:r>
              <a:rPr lang="en-US" sz="2800" dirty="0" smtClean="0"/>
              <a:t>specialists</a:t>
            </a:r>
            <a:r>
              <a:rPr lang="en-US" sz="2800" dirty="0" smtClean="0"/>
              <a:t>, </a:t>
            </a:r>
            <a:r>
              <a:rPr lang="en-US" sz="2800" b="1" dirty="0" smtClean="0"/>
              <a:t>objections </a:t>
            </a:r>
            <a:r>
              <a:rPr lang="en-US" sz="2800" b="1" dirty="0" smtClean="0"/>
              <a:t>to the </a:t>
            </a:r>
            <a:r>
              <a:rPr lang="en-US" sz="2800" b="1" dirty="0" smtClean="0"/>
              <a:t>project were formulated and sent the Romanian Ministry of Environment on 10.05.2015. No relevant answer !</a:t>
            </a:r>
          </a:p>
          <a:p>
            <a:endParaRPr lang="en-US" sz="2800" dirty="0"/>
          </a:p>
        </p:txBody>
      </p:sp>
    </p:spTree>
    <p:extLst>
      <p:ext uri="{BB962C8B-B14F-4D97-AF65-F5344CB8AC3E}">
        <p14:creationId xmlns:p14="http://schemas.microsoft.com/office/powerpoint/2010/main" xmlns="" val="3049984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432" y="836908"/>
            <a:ext cx="5982344" cy="5532895"/>
          </a:xfrm>
        </p:spPr>
        <p:txBody>
          <a:bodyPr>
            <a:normAutofit/>
          </a:bodyPr>
          <a:lstStyle/>
          <a:p>
            <a:r>
              <a:rPr lang="en-US" sz="2800" dirty="0" smtClean="0"/>
              <a:t>Participated at over 20 debated in Bucharest and Craiova  at municipal library, University of Craiova, TV and radio invitations.</a:t>
            </a:r>
          </a:p>
          <a:p>
            <a:r>
              <a:rPr lang="en-US" sz="2800" dirty="0" smtClean="0"/>
              <a:t>Organizing public debates, 2016-2017.</a:t>
            </a:r>
          </a:p>
          <a:p>
            <a:r>
              <a:rPr lang="en-US" sz="2800" dirty="0" smtClean="0"/>
              <a:t>Organizing authorized meeting and protest, 2015, and 2016.</a:t>
            </a:r>
          </a:p>
          <a:p>
            <a:r>
              <a:rPr lang="en-US" sz="2800" dirty="0" smtClean="0"/>
              <a:t>Interviews, national and international  ( Bulgaria and Austria ).</a:t>
            </a:r>
          </a:p>
          <a:p>
            <a:endParaRPr lang="en-US" sz="2800" dirty="0"/>
          </a:p>
        </p:txBody>
      </p:sp>
      <p:pic>
        <p:nvPicPr>
          <p:cNvPr id="1027" name="Picture 3"/>
          <p:cNvPicPr>
            <a:picLocks noChangeAspect="1" noChangeArrowheads="1"/>
          </p:cNvPicPr>
          <p:nvPr/>
        </p:nvPicPr>
        <p:blipFill>
          <a:blip r:embed="rId2" cstate="print"/>
          <a:srcRect/>
          <a:stretch>
            <a:fillRect/>
          </a:stretch>
        </p:blipFill>
        <p:spPr bwMode="auto">
          <a:xfrm>
            <a:off x="7113720" y="898904"/>
            <a:ext cx="4757979" cy="384357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945" y="765228"/>
            <a:ext cx="11143281" cy="5527084"/>
          </a:xfrm>
        </p:spPr>
        <p:txBody>
          <a:bodyPr>
            <a:normAutofit/>
          </a:bodyPr>
          <a:lstStyle/>
          <a:p>
            <a:r>
              <a:rPr lang="en-US" sz="2800" dirty="0" smtClean="0"/>
              <a:t>The </a:t>
            </a:r>
            <a:r>
              <a:rPr lang="en-US" sz="2800" dirty="0" err="1" smtClean="0"/>
              <a:t>Kozloduy</a:t>
            </a:r>
            <a:r>
              <a:rPr lang="en-US" sz="2800" dirty="0" smtClean="0"/>
              <a:t> NPP,  Bulgaria, located in the northwest part of the country in proximity to the town of </a:t>
            </a:r>
            <a:r>
              <a:rPr lang="en-US" sz="2800" dirty="0" err="1" smtClean="0"/>
              <a:t>Kozloduy</a:t>
            </a:r>
            <a:r>
              <a:rPr lang="en-US" sz="2800" dirty="0" smtClean="0"/>
              <a:t>.</a:t>
            </a:r>
          </a:p>
          <a:p>
            <a:r>
              <a:rPr lang="en-US" sz="2800" dirty="0" smtClean="0"/>
              <a:t> It has 6 units, with Russian design pressurized water reactors (PWR), having a total electric power output of 3760 MW.</a:t>
            </a:r>
          </a:p>
          <a:p>
            <a:r>
              <a:rPr lang="en-US" sz="2800" dirty="0" smtClean="0"/>
              <a:t> The construction and commissioning of the nuclear units was conducted in three stages:</a:t>
            </a:r>
          </a:p>
          <a:p>
            <a:pPr lvl="1"/>
            <a:r>
              <a:rPr lang="en-US" sz="2600" b="1" dirty="0" smtClean="0"/>
              <a:t>Stage I: </a:t>
            </a:r>
            <a:r>
              <a:rPr lang="en-US" sz="2600" dirty="0" smtClean="0"/>
              <a:t>1970</a:t>
            </a:r>
            <a:r>
              <a:rPr lang="en-US" sz="2600" b="1" dirty="0" smtClean="0"/>
              <a:t> </a:t>
            </a:r>
            <a:r>
              <a:rPr lang="en-US" sz="2600" dirty="0" smtClean="0"/>
              <a:t>–</a:t>
            </a:r>
            <a:r>
              <a:rPr lang="en-US" sz="2600" b="1" dirty="0" smtClean="0"/>
              <a:t> </a:t>
            </a:r>
            <a:r>
              <a:rPr lang="en-US" sz="2600" dirty="0" smtClean="0"/>
              <a:t>1975. Construction and commissioning of Units 1 and 2 with WWER-440</a:t>
            </a:r>
            <a:r>
              <a:rPr lang="en-US" sz="2600" b="1" dirty="0" smtClean="0"/>
              <a:t> </a:t>
            </a:r>
            <a:r>
              <a:rPr lang="en-US" sz="2600" dirty="0" smtClean="0"/>
              <a:t>reactors, B-230 model.</a:t>
            </a:r>
          </a:p>
          <a:p>
            <a:pPr lvl="1"/>
            <a:r>
              <a:rPr lang="en-US" sz="2600" b="1" dirty="0" smtClean="0"/>
              <a:t>Stage II: </a:t>
            </a:r>
            <a:r>
              <a:rPr lang="en-US" sz="2600" dirty="0" smtClean="0"/>
              <a:t>1973</a:t>
            </a:r>
            <a:r>
              <a:rPr lang="en-US" sz="2600" b="1" dirty="0" smtClean="0"/>
              <a:t> </a:t>
            </a:r>
            <a:r>
              <a:rPr lang="en-US" sz="2600" dirty="0" smtClean="0"/>
              <a:t>–</a:t>
            </a:r>
            <a:r>
              <a:rPr lang="en-US" sz="2600" b="1" dirty="0" smtClean="0"/>
              <a:t> </a:t>
            </a:r>
            <a:r>
              <a:rPr lang="en-US" sz="2600" dirty="0" smtClean="0"/>
              <a:t>1982. Construction and commissioning of Units 3 and 4 with WWER-440</a:t>
            </a:r>
            <a:r>
              <a:rPr lang="en-US" sz="2600" b="1" dirty="0" smtClean="0"/>
              <a:t> </a:t>
            </a:r>
            <a:r>
              <a:rPr lang="en-US" sz="2600" dirty="0" smtClean="0"/>
              <a:t>reactors, improved B-230 model.</a:t>
            </a:r>
          </a:p>
          <a:p>
            <a:pPr lvl="1"/>
            <a:r>
              <a:rPr lang="en-US" sz="2600" b="1" dirty="0" smtClean="0"/>
              <a:t>Stage III: </a:t>
            </a:r>
            <a:r>
              <a:rPr lang="en-US" sz="2600" dirty="0" smtClean="0"/>
              <a:t>1980</a:t>
            </a:r>
            <a:r>
              <a:rPr lang="en-US" sz="2600" b="1" dirty="0" smtClean="0"/>
              <a:t> </a:t>
            </a:r>
            <a:r>
              <a:rPr lang="en-US" sz="2600" dirty="0" smtClean="0"/>
              <a:t>–</a:t>
            </a:r>
            <a:r>
              <a:rPr lang="en-US" sz="2600" b="1" dirty="0" smtClean="0"/>
              <a:t> </a:t>
            </a:r>
            <a:r>
              <a:rPr lang="en-US" sz="2600" dirty="0" smtClean="0"/>
              <a:t>1991. Construction and commissioning of Units 5 and 6 with WWER-1000</a:t>
            </a:r>
            <a:r>
              <a:rPr lang="en-US" sz="2600" b="1" dirty="0" smtClean="0"/>
              <a:t> </a:t>
            </a:r>
            <a:r>
              <a:rPr lang="en-US" sz="2600" dirty="0" smtClean="0"/>
              <a:t>reactors, B-320 model.</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dirty="0" smtClean="0"/>
              <a:t>     </a:t>
            </a:r>
            <a:r>
              <a:rPr lang="en-US" sz="3200" b="1" cap="all" dirty="0" smtClean="0"/>
              <a:t>Referendum request sent on 19.09.2015</a:t>
            </a:r>
            <a:br>
              <a:rPr lang="en-US" sz="3200" b="1" cap="all" dirty="0" smtClean="0"/>
            </a:br>
            <a:r>
              <a:rPr lang="en-US" sz="3200" b="1" cap="all" dirty="0" smtClean="0"/>
              <a:t>to the city hall Craiova</a:t>
            </a:r>
            <a:endParaRPr lang="en-US" b="1" cap="all" dirty="0"/>
          </a:p>
        </p:txBody>
      </p:sp>
      <p:sp>
        <p:nvSpPr>
          <p:cNvPr id="3" name="Content Placeholder 2"/>
          <p:cNvSpPr>
            <a:spLocks noGrp="1"/>
          </p:cNvSpPr>
          <p:nvPr>
            <p:ph idx="1"/>
          </p:nvPr>
        </p:nvSpPr>
        <p:spPr>
          <a:xfrm>
            <a:off x="666426" y="2247254"/>
            <a:ext cx="5207431" cy="3564610"/>
          </a:xfrm>
        </p:spPr>
        <p:txBody>
          <a:bodyPr>
            <a:normAutofit/>
          </a:bodyPr>
          <a:lstStyle/>
          <a:p>
            <a:pPr algn="just" fontAlgn="base">
              <a:lnSpc>
                <a:spcPct val="100000"/>
              </a:lnSpc>
            </a:pPr>
            <a:r>
              <a:rPr lang="en-US" dirty="0" smtClean="0"/>
              <a:t> </a:t>
            </a:r>
            <a:r>
              <a:rPr lang="en-US" sz="2800" dirty="0" smtClean="0"/>
              <a:t>in accordance with the  local administrative law, over </a:t>
            </a:r>
            <a:r>
              <a:rPr lang="en-US" sz="2800" b="1" dirty="0" smtClean="0"/>
              <a:t>15,300 signatures (13,000 needed)</a:t>
            </a:r>
            <a:r>
              <a:rPr lang="en-US" sz="2800" dirty="0" smtClean="0"/>
              <a:t> were collected from Craiova voting citizens (6 months period.) </a:t>
            </a:r>
          </a:p>
          <a:p>
            <a:pPr lvl="1" algn="just" fontAlgn="base">
              <a:lnSpc>
                <a:spcPct val="100000"/>
              </a:lnSpc>
            </a:pPr>
            <a:r>
              <a:rPr lang="en-US" sz="2400" dirty="0"/>
              <a:t>requesting to be consulted on the NPP </a:t>
            </a:r>
            <a:r>
              <a:rPr lang="en-US" sz="2400" dirty="0" err="1"/>
              <a:t>Kozloduy</a:t>
            </a:r>
            <a:r>
              <a:rPr lang="en-US" sz="2400" dirty="0"/>
              <a:t> </a:t>
            </a:r>
            <a:r>
              <a:rPr lang="en-US" sz="2400" dirty="0" smtClean="0"/>
              <a:t>projects by a local referendum</a:t>
            </a:r>
            <a:endParaRPr lang="en-US" sz="30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24198" y="1999280"/>
            <a:ext cx="5054601" cy="3983065"/>
          </a:xfrm>
          <a:prstGeom prst="rect">
            <a:avLst/>
          </a:prstGeom>
        </p:spPr>
      </p:pic>
    </p:spTree>
    <p:extLst>
      <p:ext uri="{BB962C8B-B14F-4D97-AF65-F5344CB8AC3E}">
        <p14:creationId xmlns:p14="http://schemas.microsoft.com/office/powerpoint/2010/main" xmlns="" val="1575272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1" y="480447"/>
            <a:ext cx="11313763" cy="6137329"/>
          </a:xfrm>
        </p:spPr>
        <p:txBody>
          <a:bodyPr>
            <a:normAutofit fontScale="25000" lnSpcReduction="20000"/>
          </a:bodyPr>
          <a:lstStyle/>
          <a:p>
            <a:pPr algn="just">
              <a:lnSpc>
                <a:spcPct val="120000"/>
              </a:lnSpc>
              <a:buNone/>
            </a:pPr>
            <a:r>
              <a:rPr lang="en-US" sz="11200" b="1" dirty="0" smtClean="0">
                <a:solidFill>
                  <a:schemeClr val="accent1"/>
                </a:solidFill>
              </a:rPr>
              <a:t>  </a:t>
            </a:r>
            <a:r>
              <a:rPr lang="en-US" sz="11200" b="1" cap="all" dirty="0" smtClean="0">
                <a:solidFill>
                  <a:schemeClr val="accent1"/>
                </a:solidFill>
              </a:rPr>
              <a:t>Public Local Council </a:t>
            </a:r>
            <a:r>
              <a:rPr lang="en-US" sz="11200" b="1" cap="all" dirty="0" smtClean="0">
                <a:solidFill>
                  <a:schemeClr val="accent1"/>
                </a:solidFill>
              </a:rPr>
              <a:t>meeting for referendum request</a:t>
            </a:r>
            <a:r>
              <a:rPr lang="en-US" sz="11200" b="1" cap="all" dirty="0" smtClean="0">
                <a:solidFill>
                  <a:schemeClr val="accent1"/>
                </a:solidFill>
              </a:rPr>
              <a:t>, </a:t>
            </a:r>
            <a:r>
              <a:rPr lang="en-US" sz="11200" b="1" cap="all" dirty="0" smtClean="0">
                <a:solidFill>
                  <a:schemeClr val="accent1"/>
                </a:solidFill>
              </a:rPr>
              <a:t>Craiova City </a:t>
            </a:r>
            <a:r>
              <a:rPr lang="en-US" sz="11200" b="1" cap="all" dirty="0" smtClean="0">
                <a:solidFill>
                  <a:schemeClr val="accent1"/>
                </a:solidFill>
              </a:rPr>
              <a:t>hall, </a:t>
            </a:r>
            <a:r>
              <a:rPr lang="en-US" sz="11200" b="1" cap="all" dirty="0" smtClean="0">
                <a:solidFill>
                  <a:schemeClr val="accent1"/>
                </a:solidFill>
              </a:rPr>
              <a:t>24 Sept. 2015</a:t>
            </a:r>
          </a:p>
          <a:p>
            <a:pPr algn="just">
              <a:lnSpc>
                <a:spcPct val="120000"/>
              </a:lnSpc>
              <a:spcBef>
                <a:spcPts val="1200"/>
              </a:spcBef>
            </a:pPr>
            <a:r>
              <a:rPr lang="en-US" sz="11200" dirty="0" smtClean="0"/>
              <a:t>Over </a:t>
            </a:r>
            <a:r>
              <a:rPr lang="en-US" sz="11200" dirty="0" smtClean="0"/>
              <a:t>100 citizens </a:t>
            </a:r>
            <a:r>
              <a:rPr lang="en-US" sz="11200" dirty="0"/>
              <a:t>of Craiova </a:t>
            </a:r>
            <a:r>
              <a:rPr lang="en-US" sz="11200" dirty="0" smtClean="0"/>
              <a:t>came </a:t>
            </a:r>
            <a:r>
              <a:rPr lang="en-US" sz="11200" dirty="0" smtClean="0"/>
              <a:t>to </a:t>
            </a:r>
            <a:r>
              <a:rPr lang="en-US" sz="11200" dirty="0"/>
              <a:t>participate at the meeting </a:t>
            </a:r>
            <a:endParaRPr lang="en-US" sz="11200" dirty="0" smtClean="0"/>
          </a:p>
          <a:p>
            <a:pPr lvl="2" algn="just">
              <a:lnSpc>
                <a:spcPct val="120000"/>
              </a:lnSpc>
            </a:pPr>
            <a:r>
              <a:rPr lang="en-US" sz="9600" dirty="0" smtClean="0"/>
              <a:t>m</a:t>
            </a:r>
            <a:r>
              <a:rPr lang="en-US" sz="9600" dirty="0" smtClean="0"/>
              <a:t>any were </a:t>
            </a:r>
            <a:r>
              <a:rPr lang="en-US" sz="9600" dirty="0"/>
              <a:t>not </a:t>
            </a:r>
            <a:r>
              <a:rPr lang="en-US" sz="9600" dirty="0" smtClean="0"/>
              <a:t>allowed </a:t>
            </a:r>
            <a:r>
              <a:rPr lang="en-US" sz="9600" dirty="0"/>
              <a:t>in the meeting hall. </a:t>
            </a:r>
            <a:endParaRPr lang="en-US" sz="9600" dirty="0" smtClean="0"/>
          </a:p>
          <a:p>
            <a:pPr lvl="2" algn="just">
              <a:lnSpc>
                <a:spcPct val="120000"/>
              </a:lnSpc>
            </a:pPr>
            <a:r>
              <a:rPr lang="en-US" sz="9600" dirty="0" smtClean="0"/>
              <a:t>by Romanian </a:t>
            </a:r>
            <a:r>
              <a:rPr lang="en-US" sz="9600" dirty="0" smtClean="0"/>
              <a:t>law, </a:t>
            </a:r>
            <a:r>
              <a:rPr lang="en-US" sz="9600" dirty="0" smtClean="0"/>
              <a:t>Local Council meetings </a:t>
            </a:r>
            <a:r>
              <a:rPr lang="en-US" sz="9600" dirty="0" smtClean="0"/>
              <a:t>are public !</a:t>
            </a:r>
          </a:p>
          <a:p>
            <a:pPr algn="just">
              <a:lnSpc>
                <a:spcPct val="120000"/>
              </a:lnSpc>
            </a:pPr>
            <a:r>
              <a:rPr lang="en-US" sz="11200" dirty="0" smtClean="0"/>
              <a:t>Legal </a:t>
            </a:r>
            <a:r>
              <a:rPr lang="en-US" sz="11200" dirty="0" smtClean="0"/>
              <a:t>support for requesting the referendum, on the draft project proposed by </a:t>
            </a:r>
            <a:r>
              <a:rPr lang="en-US" sz="11200" dirty="0" err="1" smtClean="0"/>
              <a:t>A.C.p.V</a:t>
            </a:r>
            <a:r>
              <a:rPr lang="en-US" sz="11200" dirty="0" smtClean="0"/>
              <a:t>., </a:t>
            </a:r>
            <a:r>
              <a:rPr lang="en-US" sz="11200" dirty="0" smtClean="0"/>
              <a:t>included </a:t>
            </a:r>
            <a:r>
              <a:rPr lang="en-US" sz="11200" dirty="0" smtClean="0"/>
              <a:t>Aarhus convention, ratified by Romanian in 2000. </a:t>
            </a:r>
          </a:p>
          <a:p>
            <a:pPr algn="just">
              <a:lnSpc>
                <a:spcPct val="120000"/>
              </a:lnSpc>
            </a:pPr>
            <a:r>
              <a:rPr lang="en-US" sz="11200" dirty="0" smtClean="0"/>
              <a:t>On the final version of the project, the paragraph </a:t>
            </a:r>
            <a:r>
              <a:rPr lang="en-US" sz="11200" dirty="0" smtClean="0"/>
              <a:t>containing </a:t>
            </a:r>
            <a:r>
              <a:rPr lang="en-US" sz="11200" dirty="0" smtClean="0"/>
              <a:t>Aarhus reference was taken out. </a:t>
            </a:r>
          </a:p>
          <a:p>
            <a:pPr>
              <a:lnSpc>
                <a:spcPct val="120000"/>
              </a:lnSpc>
            </a:pPr>
            <a:r>
              <a:rPr lang="en-US" sz="11200" dirty="0" smtClean="0"/>
              <a:t>Shortly, it was a </a:t>
            </a:r>
            <a:r>
              <a:rPr lang="en-US" sz="11200" b="1" dirty="0" smtClean="0"/>
              <a:t>flagrant brake of the citizens rights ! </a:t>
            </a:r>
            <a:r>
              <a:rPr lang="en-US" sz="11200" b="1" dirty="0"/>
              <a:t/>
            </a:r>
            <a:br>
              <a:rPr lang="en-US" sz="11200" b="1" dirty="0"/>
            </a:br>
            <a:endParaRPr lang="en-US" b="1" dirty="0"/>
          </a:p>
        </p:txBody>
      </p:sp>
      <p:sp>
        <p:nvSpPr>
          <p:cNvPr id="4" name="Rectangle 3"/>
          <p:cNvSpPr/>
          <p:nvPr/>
        </p:nvSpPr>
        <p:spPr>
          <a:xfrm>
            <a:off x="743919" y="5589846"/>
            <a:ext cx="10895308" cy="923330"/>
          </a:xfrm>
          <a:prstGeom prst="rect">
            <a:avLst/>
          </a:prstGeom>
        </p:spPr>
        <p:txBody>
          <a:bodyPr wrap="square">
            <a:spAutoFit/>
          </a:bodyPr>
          <a:lstStyle/>
          <a:p>
            <a:endParaRPr lang="en-US" i="1" dirty="0"/>
          </a:p>
          <a:p>
            <a:r>
              <a:rPr lang="en-US" b="1" i="1" dirty="0">
                <a:hlinkClick r:id="rId2"/>
              </a:rPr>
              <a:t>http://www.romaniacurata.ro/bravo-craiova-civica-petitie-cu-numar-record-de-semnaturi-pentru-declansarea-unui-referendum-local-cine-sunt-cei-care-demonstreaza-ca-cetateanul-roman-nu-este-o-masa-amorfa</a:t>
            </a:r>
            <a:endParaRPr lang="en-US" b="1" dirty="0"/>
          </a:p>
        </p:txBody>
      </p:sp>
    </p:spTree>
    <p:extLst>
      <p:ext uri="{BB962C8B-B14F-4D97-AF65-F5344CB8AC3E}">
        <p14:creationId xmlns:p14="http://schemas.microsoft.com/office/powerpoint/2010/main" xmlns="" val="2210831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605" y="0"/>
            <a:ext cx="9601200" cy="1235075"/>
          </a:xfrm>
        </p:spPr>
        <p:txBody>
          <a:bodyPr/>
          <a:lstStyle/>
          <a:p>
            <a:r>
              <a:rPr lang="en-US" b="1" cap="all" dirty="0" smtClean="0"/>
              <a:t>Referendum request…REJECTED</a:t>
            </a:r>
            <a:endParaRPr lang="en-US" b="1" cap="all" dirty="0"/>
          </a:p>
        </p:txBody>
      </p:sp>
      <p:sp>
        <p:nvSpPr>
          <p:cNvPr id="3" name="Content Placeholder 2"/>
          <p:cNvSpPr>
            <a:spLocks noGrp="1"/>
          </p:cNvSpPr>
          <p:nvPr>
            <p:ph idx="1"/>
          </p:nvPr>
        </p:nvSpPr>
        <p:spPr>
          <a:xfrm>
            <a:off x="433953" y="1354164"/>
            <a:ext cx="7082725" cy="5046636"/>
          </a:xfrm>
        </p:spPr>
        <p:txBody>
          <a:bodyPr>
            <a:noAutofit/>
          </a:bodyPr>
          <a:lstStyle/>
          <a:p>
            <a:pPr algn="just" fontAlgn="base">
              <a:lnSpc>
                <a:spcPct val="120000"/>
              </a:lnSpc>
            </a:pPr>
            <a:r>
              <a:rPr lang="en-US" sz="2800" dirty="0" smtClean="0"/>
              <a:t>The </a:t>
            </a:r>
            <a:r>
              <a:rPr lang="en-US" sz="2800" b="1" dirty="0"/>
              <a:t>reasons invoked </a:t>
            </a:r>
            <a:r>
              <a:rPr lang="en-US" sz="2800" dirty="0" smtClean="0"/>
              <a:t>at the LC meeting to </a:t>
            </a:r>
            <a:r>
              <a:rPr lang="en-US" sz="2800" b="1" dirty="0"/>
              <a:t>reject</a:t>
            </a:r>
            <a:r>
              <a:rPr lang="en-US" sz="2800" dirty="0"/>
              <a:t> the referendum </a:t>
            </a:r>
            <a:r>
              <a:rPr lang="en-US" sz="2800" dirty="0" smtClean="0"/>
              <a:t>(8 </a:t>
            </a:r>
            <a:r>
              <a:rPr lang="en-US" sz="2800" dirty="0"/>
              <a:t>votes against, 15 abstained and </a:t>
            </a:r>
            <a:r>
              <a:rPr lang="en-US" sz="2800" dirty="0" smtClean="0"/>
              <a:t>2 </a:t>
            </a:r>
            <a:r>
              <a:rPr lang="en-US" sz="2800" dirty="0"/>
              <a:t>in </a:t>
            </a:r>
            <a:r>
              <a:rPr lang="en-US" sz="2800" dirty="0" smtClean="0"/>
              <a:t>favor </a:t>
            </a:r>
            <a:r>
              <a:rPr lang="en-US" sz="2800" dirty="0"/>
              <a:t>) </a:t>
            </a:r>
            <a:r>
              <a:rPr lang="en-US" sz="2800" dirty="0" smtClean="0"/>
              <a:t>on 24.9.2015 were </a:t>
            </a:r>
            <a:r>
              <a:rPr lang="en-US" sz="2800" b="1" dirty="0"/>
              <a:t>irrelevant</a:t>
            </a:r>
            <a:r>
              <a:rPr lang="en-US" sz="2800" dirty="0"/>
              <a:t> and </a:t>
            </a:r>
            <a:r>
              <a:rPr lang="en-US" sz="2800" dirty="0" smtClean="0"/>
              <a:t>have </a:t>
            </a:r>
            <a:r>
              <a:rPr lang="en-US" sz="2800" b="1" dirty="0"/>
              <a:t>no connection with the </a:t>
            </a:r>
            <a:r>
              <a:rPr lang="en-US" sz="2800" b="1" dirty="0" smtClean="0"/>
              <a:t>topic</a:t>
            </a:r>
            <a:r>
              <a:rPr lang="en-US" sz="2800" dirty="0" smtClean="0"/>
              <a:t>, such as:</a:t>
            </a:r>
          </a:p>
          <a:p>
            <a:pPr lvl="1" algn="just" fontAlgn="base">
              <a:lnSpc>
                <a:spcPct val="120000"/>
              </a:lnSpc>
            </a:pPr>
            <a:r>
              <a:rPr lang="en-US" sz="2400" dirty="0" smtClean="0"/>
              <a:t>Initiative of asking for referendum…illegal because represents … ”the Netherlands interest “ !</a:t>
            </a:r>
            <a:endParaRPr lang="en-US" sz="2000" dirty="0" smtClean="0"/>
          </a:p>
          <a:p>
            <a:pPr lvl="1" algn="just" fontAlgn="base">
              <a:lnSpc>
                <a:spcPct val="120000"/>
              </a:lnSpc>
            </a:pPr>
            <a:r>
              <a:rPr lang="en-US" sz="2400" dirty="0" smtClean="0"/>
              <a:t>nuclear energy is green , </a:t>
            </a:r>
          </a:p>
          <a:p>
            <a:pPr lvl="1" algn="just" fontAlgn="base">
              <a:lnSpc>
                <a:spcPct val="120000"/>
              </a:lnSpc>
            </a:pPr>
            <a:r>
              <a:rPr lang="en-US" sz="2400" dirty="0" smtClean="0"/>
              <a:t>in </a:t>
            </a:r>
            <a:r>
              <a:rPr lang="en-US" sz="2400" dirty="0"/>
              <a:t>Romania </a:t>
            </a:r>
            <a:r>
              <a:rPr lang="en-US" sz="2400" dirty="0" smtClean="0"/>
              <a:t>“we </a:t>
            </a:r>
            <a:r>
              <a:rPr lang="en-US" sz="2400" dirty="0"/>
              <a:t>have a NPP at </a:t>
            </a:r>
            <a:r>
              <a:rPr lang="en-US" sz="2400" dirty="0" err="1"/>
              <a:t>Cernavoda</a:t>
            </a:r>
            <a:r>
              <a:rPr lang="en-US" sz="2400" dirty="0"/>
              <a:t>, so we should not touch </a:t>
            </a:r>
            <a:r>
              <a:rPr lang="en-US" sz="2400" dirty="0" err="1" smtClean="0"/>
              <a:t>Kozloduy</a:t>
            </a:r>
            <a:r>
              <a:rPr lang="en-US" sz="2400" dirty="0" smtClean="0"/>
              <a:t>”, </a:t>
            </a:r>
          </a:p>
        </p:txBody>
      </p:sp>
      <p:pic>
        <p:nvPicPr>
          <p:cNvPr id="2051" name="Picture 3"/>
          <p:cNvPicPr>
            <a:picLocks noChangeAspect="1" noChangeArrowheads="1"/>
          </p:cNvPicPr>
          <p:nvPr/>
        </p:nvPicPr>
        <p:blipFill>
          <a:blip r:embed="rId2" cstate="print"/>
          <a:srcRect/>
          <a:stretch>
            <a:fillRect/>
          </a:stretch>
        </p:blipFill>
        <p:spPr bwMode="auto">
          <a:xfrm>
            <a:off x="8028122" y="1642821"/>
            <a:ext cx="3750590" cy="4107050"/>
          </a:xfrm>
          <a:prstGeom prst="rect">
            <a:avLst/>
          </a:prstGeom>
          <a:noFill/>
          <a:ln w="9525">
            <a:noFill/>
            <a:miter lim="800000"/>
            <a:headEnd/>
            <a:tailEnd/>
          </a:ln>
          <a:effectLst/>
        </p:spPr>
      </p:pic>
    </p:spTree>
    <p:extLst>
      <p:ext uri="{BB962C8B-B14F-4D97-AF65-F5344CB8AC3E}">
        <p14:creationId xmlns:p14="http://schemas.microsoft.com/office/powerpoint/2010/main" xmlns="" val="2964838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cap="all" dirty="0" smtClean="0"/>
              <a:t>Further referendum requests</a:t>
            </a:r>
            <a:endParaRPr lang="en-US" sz="3200" b="1" cap="all" dirty="0"/>
          </a:p>
        </p:txBody>
      </p:sp>
      <p:sp>
        <p:nvSpPr>
          <p:cNvPr id="3" name="Content Placeholder 2"/>
          <p:cNvSpPr>
            <a:spLocks noGrp="1"/>
          </p:cNvSpPr>
          <p:nvPr>
            <p:ph idx="1"/>
          </p:nvPr>
        </p:nvSpPr>
        <p:spPr/>
        <p:txBody>
          <a:bodyPr>
            <a:normAutofit/>
          </a:bodyPr>
          <a:lstStyle/>
          <a:p>
            <a:r>
              <a:rPr lang="en-US" sz="2800" dirty="0"/>
              <a:t>New </a:t>
            </a:r>
            <a:r>
              <a:rPr lang="en-US" sz="2800" dirty="0" smtClean="0"/>
              <a:t>referendum requests were submitted at the city hall in December 2015, March 2016 and Sept 2016 and the civic project was not taken into consideration.</a:t>
            </a:r>
          </a:p>
          <a:p>
            <a:r>
              <a:rPr lang="en-US" sz="2800" dirty="0" smtClean="0"/>
              <a:t>The new requests were in favor of simultaneously organizing the referendum with local or parliamentary Romanian elections.</a:t>
            </a:r>
          </a:p>
          <a:p>
            <a:r>
              <a:rPr lang="en-US" sz="2800" dirty="0" smtClean="0"/>
              <a:t>No explanation of refusal was offered by local administration.</a:t>
            </a:r>
            <a:endParaRPr lang="en-US" sz="2800" dirty="0"/>
          </a:p>
        </p:txBody>
      </p:sp>
    </p:spTree>
    <p:extLst>
      <p:ext uri="{BB962C8B-B14F-4D97-AF65-F5344CB8AC3E}">
        <p14:creationId xmlns:p14="http://schemas.microsoft.com/office/powerpoint/2010/main" xmlns="" val="2529745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cap="all" dirty="0"/>
              <a:t>International activity</a:t>
            </a:r>
            <a:br>
              <a:rPr lang="en-US" sz="3200" b="1" cap="all" dirty="0"/>
            </a:br>
            <a:r>
              <a:rPr lang="en-US" sz="3200" b="1" cap="all" dirty="0" err="1" smtClean="0"/>
              <a:t>A.C.</a:t>
            </a:r>
            <a:r>
              <a:rPr lang="en-US" sz="3200" b="1" dirty="0" err="1" smtClean="0"/>
              <a:t>p</a:t>
            </a:r>
            <a:r>
              <a:rPr lang="en-US" sz="3200" b="1" cap="all" dirty="0" err="1" smtClean="0"/>
              <a:t>.V</a:t>
            </a:r>
            <a:r>
              <a:rPr lang="en-US" sz="3200" b="1" cap="all" dirty="0" smtClean="0"/>
              <a:t>.  Craiova</a:t>
            </a:r>
            <a:endParaRPr lang="en-US" sz="3200" b="1" cap="all" dirty="0"/>
          </a:p>
        </p:txBody>
      </p:sp>
      <p:sp>
        <p:nvSpPr>
          <p:cNvPr id="3" name="Content Placeholder 2"/>
          <p:cNvSpPr>
            <a:spLocks noGrp="1"/>
          </p:cNvSpPr>
          <p:nvPr>
            <p:ph idx="1"/>
          </p:nvPr>
        </p:nvSpPr>
        <p:spPr>
          <a:xfrm>
            <a:off x="945397" y="1828800"/>
            <a:ext cx="10677643" cy="4574540"/>
          </a:xfrm>
        </p:spPr>
        <p:txBody>
          <a:bodyPr>
            <a:normAutofit fontScale="92500" lnSpcReduction="10000"/>
          </a:bodyPr>
          <a:lstStyle/>
          <a:p>
            <a:r>
              <a:rPr lang="en-US" sz="2800" dirty="0" smtClean="0"/>
              <a:t>Member of “Danube region nuclear free” coalition, HQ Vienna</a:t>
            </a:r>
          </a:p>
          <a:p>
            <a:r>
              <a:rPr lang="en-US" sz="2800" dirty="0" smtClean="0"/>
              <a:t>Participation at the Nuclear Energy Conference, NEC, Prague on 05.04.2016</a:t>
            </a:r>
          </a:p>
          <a:p>
            <a:pPr lvl="1" algn="just">
              <a:lnSpc>
                <a:spcPct val="100000"/>
              </a:lnSpc>
            </a:pPr>
            <a:r>
              <a:rPr lang="en-US" sz="2600" dirty="0" err="1" smtClean="0"/>
              <a:t>Toghether</a:t>
            </a:r>
            <a:r>
              <a:rPr lang="en-US" sz="2600" dirty="0" smtClean="0"/>
              <a:t> with DRNF Coalition, initiate the draft resolution at the end of NEC, referring to new rules to be applied by countries </a:t>
            </a:r>
          </a:p>
          <a:p>
            <a:pPr lvl="2" algn="just">
              <a:lnSpc>
                <a:spcPct val="100000"/>
              </a:lnSpc>
            </a:pPr>
            <a:r>
              <a:rPr lang="en-US" sz="2400" dirty="0" smtClean="0"/>
              <a:t>developing new nuclear projects, or </a:t>
            </a:r>
          </a:p>
          <a:p>
            <a:pPr lvl="2" algn="just">
              <a:lnSpc>
                <a:spcPct val="100000"/>
              </a:lnSpc>
            </a:pPr>
            <a:r>
              <a:rPr lang="en-US" sz="2400" dirty="0" smtClean="0"/>
              <a:t>life time extension of old reactors. </a:t>
            </a:r>
          </a:p>
          <a:p>
            <a:pPr algn="just">
              <a:lnSpc>
                <a:spcPct val="100000"/>
              </a:lnSpc>
            </a:pPr>
            <a:r>
              <a:rPr lang="en-US" sz="2800" dirty="0" smtClean="0"/>
              <a:t>Participation at the EP&amp;R regional meeting, Sofia, </a:t>
            </a:r>
            <a:r>
              <a:rPr lang="en-US" sz="2800" dirty="0" err="1" smtClean="0"/>
              <a:t>Febr</a:t>
            </a:r>
            <a:r>
              <a:rPr lang="en-US" sz="2800" dirty="0" smtClean="0"/>
              <a:t>. 2015,</a:t>
            </a:r>
          </a:p>
          <a:p>
            <a:pPr algn="just">
              <a:lnSpc>
                <a:spcPct val="100000"/>
              </a:lnSpc>
            </a:pPr>
            <a:r>
              <a:rPr lang="en-US" sz="2800" dirty="0" smtClean="0"/>
              <a:t>Participate at “Aarhus Convention &amp; Nuclear Roundtable, Nuclear Emergency Preparedness and Response”, on 29-30 November 2016, Luxembourg</a:t>
            </a:r>
          </a:p>
          <a:p>
            <a:pPr algn="just">
              <a:lnSpc>
                <a:spcPct val="100000"/>
              </a:lnSpc>
            </a:pPr>
            <a:endParaRPr lang="en-US" sz="2800" dirty="0"/>
          </a:p>
        </p:txBody>
      </p:sp>
    </p:spTree>
    <p:extLst>
      <p:ext uri="{BB962C8B-B14F-4D97-AF65-F5344CB8AC3E}">
        <p14:creationId xmlns:p14="http://schemas.microsoft.com/office/powerpoint/2010/main" xmlns="" val="1116146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02" y="210143"/>
            <a:ext cx="9601200" cy="1235075"/>
          </a:xfrm>
        </p:spPr>
        <p:txBody>
          <a:bodyPr>
            <a:normAutofit/>
          </a:bodyPr>
          <a:lstStyle/>
          <a:p>
            <a:r>
              <a:rPr lang="en-US" sz="3200" b="1" dirty="0" smtClean="0"/>
              <a:t>Did we addressed and asked assistance &amp; info from Romanian authorities ? YES ! </a:t>
            </a:r>
            <a:endParaRPr lang="en-US" sz="3200" b="1" dirty="0"/>
          </a:p>
        </p:txBody>
      </p:sp>
      <p:sp>
        <p:nvSpPr>
          <p:cNvPr id="3" name="Content Placeholder 2"/>
          <p:cNvSpPr>
            <a:spLocks noGrp="1"/>
          </p:cNvSpPr>
          <p:nvPr>
            <p:ph idx="1"/>
          </p:nvPr>
        </p:nvSpPr>
        <p:spPr>
          <a:xfrm>
            <a:off x="356462" y="1658319"/>
            <a:ext cx="11499742" cy="5199681"/>
          </a:xfrm>
        </p:spPr>
        <p:txBody>
          <a:bodyPr>
            <a:noAutofit/>
          </a:bodyPr>
          <a:lstStyle/>
          <a:p>
            <a:r>
              <a:rPr lang="en-US" sz="2800" dirty="0" smtClean="0"/>
              <a:t>Local administration </a:t>
            </a:r>
          </a:p>
          <a:p>
            <a:r>
              <a:rPr lang="en-US" sz="2800" dirty="0" smtClean="0"/>
              <a:t>Local and central environmental authorities</a:t>
            </a:r>
          </a:p>
          <a:p>
            <a:r>
              <a:rPr lang="en-US" sz="2800" dirty="0" smtClean="0"/>
              <a:t>Central Romanian Authorities </a:t>
            </a:r>
          </a:p>
          <a:p>
            <a:pPr lvl="1"/>
            <a:r>
              <a:rPr lang="en-US" sz="2600" dirty="0" smtClean="0"/>
              <a:t>Prim Minister, 2016</a:t>
            </a:r>
          </a:p>
          <a:p>
            <a:pPr lvl="1"/>
            <a:r>
              <a:rPr lang="en-US" sz="2600" dirty="0" smtClean="0"/>
              <a:t>Ministry of environment, sent relevant documentation, letters and request for audiences in 2016, 2017;</a:t>
            </a:r>
          </a:p>
          <a:p>
            <a:pPr lvl="1"/>
            <a:r>
              <a:rPr lang="en-US" sz="2600" dirty="0" smtClean="0"/>
              <a:t>Ministry of Foreign Affaires ( 17.11.2016), due to the fact …Ministry of Environment considered that they did all necessary to respect all conventions on the nuclear field and Bulgarian officials did not take them into consideration !</a:t>
            </a:r>
          </a:p>
          <a:p>
            <a:pPr lvl="1"/>
            <a:r>
              <a:rPr lang="en-US" sz="2600" dirty="0" smtClean="0"/>
              <a:t>Ministry of  Foreign Affairs : answer  ( 06.01.2017) they will initiate a bilateral expert consultation, no action so far !</a:t>
            </a:r>
          </a:p>
        </p:txBody>
      </p:sp>
    </p:spTree>
    <p:extLst>
      <p:ext uri="{BB962C8B-B14F-4D97-AF65-F5344CB8AC3E}">
        <p14:creationId xmlns:p14="http://schemas.microsoft.com/office/powerpoint/2010/main" xmlns="" val="2358129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100381"/>
            <a:ext cx="11138115" cy="5470900"/>
          </a:xfrm>
        </p:spPr>
        <p:txBody>
          <a:bodyPr>
            <a:normAutofit fontScale="77500" lnSpcReduction="20000"/>
          </a:bodyPr>
          <a:lstStyle/>
          <a:p>
            <a:pPr>
              <a:buFont typeface="Wingdings" panose="05000000000000000000" pitchFamily="2" charset="2"/>
              <a:buChar char="§"/>
            </a:pPr>
            <a:r>
              <a:rPr lang="en-US" sz="3600" b="1" dirty="0"/>
              <a:t>Part </a:t>
            </a:r>
            <a:r>
              <a:rPr lang="en-US" sz="3600" b="1" dirty="0" smtClean="0"/>
              <a:t>I  Tree</a:t>
            </a:r>
            <a:r>
              <a:rPr lang="en-US" sz="3600" b="1" dirty="0" smtClean="0"/>
              <a:t> New </a:t>
            </a:r>
            <a:r>
              <a:rPr lang="en-US" sz="3600" b="1" dirty="0" smtClean="0"/>
              <a:t>Nuclear projects at NPP </a:t>
            </a:r>
            <a:r>
              <a:rPr lang="en-US" sz="3600" b="1" dirty="0" err="1" smtClean="0"/>
              <a:t>Kozloduy</a:t>
            </a:r>
            <a:r>
              <a:rPr lang="en-US" sz="3600" b="1" dirty="0" smtClean="0"/>
              <a:t>; Controversies;</a:t>
            </a:r>
          </a:p>
          <a:p>
            <a:pPr>
              <a:buFont typeface="Wingdings" panose="05000000000000000000" pitchFamily="2" charset="2"/>
              <a:buChar char="§"/>
            </a:pPr>
            <a:r>
              <a:rPr lang="en-US" sz="3600" b="1" dirty="0" smtClean="0"/>
              <a:t>Part II International cooperation </a:t>
            </a:r>
          </a:p>
          <a:p>
            <a:pPr lvl="1">
              <a:buFont typeface="Wingdings" panose="05000000000000000000" pitchFamily="2" charset="2"/>
              <a:buChar char="§"/>
            </a:pPr>
            <a:r>
              <a:rPr lang="en-US" sz="3400" dirty="0" smtClean="0"/>
              <a:t>Cross border context: Aarhus, ESPOO</a:t>
            </a:r>
          </a:p>
          <a:p>
            <a:pPr lvl="1">
              <a:lnSpc>
                <a:spcPct val="120000"/>
              </a:lnSpc>
              <a:spcBef>
                <a:spcPts val="0"/>
              </a:spcBef>
              <a:buFont typeface="Wingdings" panose="05000000000000000000" pitchFamily="2" charset="2"/>
              <a:buChar char="§"/>
            </a:pPr>
            <a:r>
              <a:rPr lang="en-US" sz="3400" dirty="0" smtClean="0"/>
              <a:t>Liabilities, need to harmonize</a:t>
            </a:r>
            <a:endParaRPr lang="en-US" sz="3400" dirty="0" smtClean="0"/>
          </a:p>
          <a:p>
            <a:pPr lvl="1">
              <a:lnSpc>
                <a:spcPct val="120000"/>
              </a:lnSpc>
              <a:spcBef>
                <a:spcPts val="0"/>
              </a:spcBef>
              <a:buFont typeface="Wingdings" panose="05000000000000000000" pitchFamily="2" charset="2"/>
              <a:buChar char="§"/>
            </a:pPr>
            <a:r>
              <a:rPr lang="en-US" sz="3400" dirty="0" smtClean="0"/>
              <a:t>Case study, international cooperation on NPP </a:t>
            </a:r>
            <a:r>
              <a:rPr lang="en-US" sz="3400" dirty="0" err="1" smtClean="0"/>
              <a:t>Kozloduy</a:t>
            </a:r>
            <a:r>
              <a:rPr lang="en-US" sz="3400" dirty="0" smtClean="0"/>
              <a:t> projects case in cross-border context; from …papers fulfillment of international convention to a different… reality</a:t>
            </a:r>
          </a:p>
          <a:p>
            <a:pPr>
              <a:lnSpc>
                <a:spcPct val="120000"/>
              </a:lnSpc>
              <a:spcBef>
                <a:spcPts val="0"/>
              </a:spcBef>
              <a:buFont typeface="Wingdings" panose="05000000000000000000" pitchFamily="2" charset="2"/>
              <a:buChar char="§"/>
            </a:pPr>
            <a:r>
              <a:rPr lang="en-US" sz="3400" b="1" dirty="0" smtClean="0"/>
              <a:t>Part III </a:t>
            </a:r>
            <a:r>
              <a:rPr lang="en-US" sz="3400" b="1" dirty="0" smtClean="0"/>
              <a:t>Public and civic actions </a:t>
            </a:r>
            <a:r>
              <a:rPr lang="en-US" sz="3400" b="1" dirty="0" smtClean="0"/>
              <a:t>referring to </a:t>
            </a:r>
            <a:r>
              <a:rPr lang="en-US" sz="3400" b="1" dirty="0" err="1" smtClean="0"/>
              <a:t>Kozloduy</a:t>
            </a:r>
            <a:r>
              <a:rPr lang="en-US" sz="3400" b="1" dirty="0" smtClean="0"/>
              <a:t> NPP new projects </a:t>
            </a:r>
          </a:p>
          <a:p>
            <a:pPr lvl="1">
              <a:lnSpc>
                <a:spcPct val="120000"/>
              </a:lnSpc>
              <a:spcBef>
                <a:spcPts val="0"/>
              </a:spcBef>
              <a:buFont typeface="Wingdings" panose="05000000000000000000" pitchFamily="2" charset="2"/>
              <a:buChar char="§"/>
            </a:pPr>
            <a:r>
              <a:rPr lang="en-US" sz="3400" dirty="0" smtClean="0"/>
              <a:t>Public debates, </a:t>
            </a:r>
            <a:r>
              <a:rPr lang="en-US" sz="3400" dirty="0" smtClean="0"/>
              <a:t>protests, raising </a:t>
            </a:r>
            <a:r>
              <a:rPr lang="en-US" sz="3400" dirty="0" smtClean="0"/>
              <a:t>signatures and referendum </a:t>
            </a:r>
            <a:r>
              <a:rPr lang="en-US" sz="3400" dirty="0" smtClean="0"/>
              <a:t>request –rejected-</a:t>
            </a:r>
            <a:endParaRPr lang="en-US" sz="3400" dirty="0" smtClean="0"/>
          </a:p>
          <a:p>
            <a:pPr lvl="1">
              <a:lnSpc>
                <a:spcPct val="120000"/>
              </a:lnSpc>
              <a:spcBef>
                <a:spcPts val="0"/>
              </a:spcBef>
              <a:buFont typeface="Wingdings" panose="05000000000000000000" pitchFamily="2" charset="2"/>
              <a:buChar char="§"/>
            </a:pPr>
            <a:r>
              <a:rPr lang="en-US" sz="3400" dirty="0" smtClean="0"/>
              <a:t>Local administration and </a:t>
            </a:r>
            <a:r>
              <a:rPr lang="en-US" sz="3400" dirty="0" smtClean="0"/>
              <a:t>Bulgarian &amp; Romanian </a:t>
            </a:r>
            <a:r>
              <a:rPr lang="en-US" sz="3400" dirty="0" smtClean="0"/>
              <a:t>central </a:t>
            </a:r>
            <a:r>
              <a:rPr lang="en-US" sz="3400" dirty="0" smtClean="0"/>
              <a:t>authorities </a:t>
            </a:r>
            <a:r>
              <a:rPr lang="en-US" sz="3400" dirty="0" smtClean="0"/>
              <a:t>positions </a:t>
            </a:r>
            <a:r>
              <a:rPr lang="en-US" sz="3400" dirty="0" smtClean="0"/>
              <a:t>:</a:t>
            </a:r>
            <a:endParaRPr lang="en-US" sz="3100" dirty="0" smtClean="0"/>
          </a:p>
        </p:txBody>
      </p:sp>
      <p:sp>
        <p:nvSpPr>
          <p:cNvPr id="4" name="Title 1"/>
          <p:cNvSpPr txBox="1">
            <a:spLocks/>
          </p:cNvSpPr>
          <p:nvPr/>
        </p:nvSpPr>
        <p:spPr>
          <a:xfrm>
            <a:off x="1248905" y="303133"/>
            <a:ext cx="9601200" cy="67326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olidFill>
                <a:effectLst/>
                <a:uLnTx/>
                <a:uFillTx/>
                <a:latin typeface="+mj-lt"/>
                <a:ea typeface="+mj-ea"/>
                <a:cs typeface="+mj-cs"/>
              </a:rPr>
              <a:t>CONCLUSIONS</a:t>
            </a:r>
            <a:endParaRPr kumimoji="0" lang="en-US" sz="36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6" name="Picture 4" descr="Image result for monkey not see not hear not talk pictur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33" t="-2994" r="233" b="12848"/>
          <a:stretch/>
        </p:blipFill>
        <p:spPr bwMode="auto">
          <a:xfrm>
            <a:off x="4277532" y="5114442"/>
            <a:ext cx="4541004" cy="15033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0159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what </a:t>
            </a:r>
            <a:r>
              <a:rPr lang="en-US" b="1" dirty="0" smtClean="0"/>
              <a:t>we would like to recommend </a:t>
            </a:r>
            <a:r>
              <a:rPr lang="en-US" b="1" dirty="0" smtClean="0"/>
              <a:t>more…</a:t>
            </a:r>
            <a:endParaRPr lang="en-US" b="1" dirty="0"/>
          </a:p>
        </p:txBody>
      </p:sp>
      <p:sp>
        <p:nvSpPr>
          <p:cNvPr id="3" name="Content Placeholder 2"/>
          <p:cNvSpPr>
            <a:spLocks noGrp="1"/>
          </p:cNvSpPr>
          <p:nvPr>
            <p:ph idx="1"/>
          </p:nvPr>
        </p:nvSpPr>
        <p:spPr>
          <a:xfrm>
            <a:off x="449451" y="1704813"/>
            <a:ext cx="11019295" cy="4819973"/>
          </a:xfrm>
        </p:spPr>
        <p:txBody>
          <a:bodyPr>
            <a:noAutofit/>
          </a:bodyPr>
          <a:lstStyle/>
          <a:p>
            <a:pPr marL="0" indent="0">
              <a:buNone/>
            </a:pPr>
            <a:r>
              <a:rPr lang="en-US" sz="2800" dirty="0" smtClean="0"/>
              <a:t>New nuclear projects or/and life time extension of old reactors should be accepted, only, if the nuclear ‘nostalgic’ countries will provide:</a:t>
            </a:r>
          </a:p>
          <a:p>
            <a:r>
              <a:rPr lang="en-US" sz="2800" b="1" dirty="0" smtClean="0"/>
              <a:t>Evidence of  having possibilities</a:t>
            </a:r>
            <a:r>
              <a:rPr lang="en-US" sz="2800" dirty="0" smtClean="0"/>
              <a:t> to treat adequately and provide shelters all the population affected,</a:t>
            </a:r>
          </a:p>
          <a:p>
            <a:r>
              <a:rPr lang="en-US" sz="2800" b="1" dirty="0" smtClean="0"/>
              <a:t>Evidence of financial capability </a:t>
            </a:r>
            <a:r>
              <a:rPr lang="en-US" sz="2800" dirty="0" smtClean="0"/>
              <a:t>to deal with decontamination </a:t>
            </a:r>
            <a:r>
              <a:rPr lang="en-US" sz="2800" dirty="0" smtClean="0"/>
              <a:t>and safety in </a:t>
            </a:r>
            <a:r>
              <a:rPr lang="en-US" sz="2800" dirty="0" smtClean="0"/>
              <a:t>case of nuclear accident,  </a:t>
            </a:r>
          </a:p>
          <a:p>
            <a:r>
              <a:rPr lang="en-US" sz="2800" b="1" dirty="0" smtClean="0"/>
              <a:t>Guarantee</a:t>
            </a:r>
            <a:r>
              <a:rPr lang="en-US" sz="2800" dirty="0" smtClean="0"/>
              <a:t> that </a:t>
            </a:r>
            <a:r>
              <a:rPr lang="en-US" sz="2800" dirty="0" smtClean="0"/>
              <a:t>no terrorist </a:t>
            </a:r>
            <a:r>
              <a:rPr lang="en-US" sz="2800" dirty="0" smtClean="0"/>
              <a:t>attacks or aircraft crash </a:t>
            </a:r>
            <a:r>
              <a:rPr lang="en-US" sz="2800" dirty="0" smtClean="0"/>
              <a:t>will take place on </a:t>
            </a:r>
            <a:r>
              <a:rPr lang="en-US" sz="2800" dirty="0" smtClean="0"/>
              <a:t>theirs nuclear perimeters,</a:t>
            </a:r>
          </a:p>
          <a:p>
            <a:r>
              <a:rPr lang="en-US" sz="2800" dirty="0" smtClean="0"/>
              <a:t>As per Aarhus convention, </a:t>
            </a:r>
            <a:r>
              <a:rPr lang="en-US" sz="2800" b="1" dirty="0" smtClean="0"/>
              <a:t>people should be consulted if they want new NPPs or not !</a:t>
            </a:r>
            <a:endParaRPr lang="en-US" sz="2800" b="1" dirty="0"/>
          </a:p>
        </p:txBody>
      </p:sp>
    </p:spTree>
    <p:extLst>
      <p:ext uri="{BB962C8B-B14F-4D97-AF65-F5344CB8AC3E}">
        <p14:creationId xmlns:p14="http://schemas.microsoft.com/office/powerpoint/2010/main" xmlns="" val="3559767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26085"/>
            <a:ext cx="9601200" cy="1235075"/>
          </a:xfrm>
        </p:spPr>
        <p:txBody>
          <a:bodyPr/>
          <a:lstStyle/>
          <a:p>
            <a:pPr algn="ctr"/>
            <a:r>
              <a:rPr lang="en-US" b="1" dirty="0" smtClean="0"/>
              <a:t>We did our part !</a:t>
            </a:r>
            <a:br>
              <a:rPr lang="en-US" b="1" dirty="0" smtClean="0"/>
            </a:br>
            <a:r>
              <a:rPr lang="en-US" b="1" dirty="0" smtClean="0"/>
              <a:t>What is next ?</a:t>
            </a:r>
            <a:endParaRPr lang="en-US" b="1" dirty="0"/>
          </a:p>
        </p:txBody>
      </p:sp>
      <p:sp>
        <p:nvSpPr>
          <p:cNvPr id="3" name="Content Placeholder 2"/>
          <p:cNvSpPr>
            <a:spLocks noGrp="1"/>
          </p:cNvSpPr>
          <p:nvPr>
            <p:ph idx="1"/>
          </p:nvPr>
        </p:nvSpPr>
        <p:spPr>
          <a:xfrm>
            <a:off x="4043772" y="1661160"/>
            <a:ext cx="7300987" cy="4832630"/>
          </a:xfrm>
        </p:spPr>
        <p:txBody>
          <a:bodyPr>
            <a:normAutofit fontScale="25000" lnSpcReduction="20000"/>
          </a:bodyPr>
          <a:lstStyle/>
          <a:p>
            <a:pPr marL="0" indent="0">
              <a:buNone/>
            </a:pPr>
            <a:endParaRPr lang="en-US" sz="3200" dirty="0" smtClean="0"/>
          </a:p>
          <a:p>
            <a:pPr marL="0" indent="0" algn="ctr">
              <a:buNone/>
            </a:pPr>
            <a:r>
              <a:rPr lang="en-US" sz="12800" b="1" dirty="0" smtClean="0">
                <a:solidFill>
                  <a:srgbClr val="FF0000"/>
                </a:solidFill>
              </a:rPr>
              <a:t> “S.O.S ! “</a:t>
            </a:r>
            <a:endParaRPr lang="en-US" sz="8000" b="1" dirty="0" smtClean="0">
              <a:solidFill>
                <a:srgbClr val="FF0000"/>
              </a:solidFill>
            </a:endParaRPr>
          </a:p>
          <a:p>
            <a:pPr marL="0" indent="0" algn="just">
              <a:lnSpc>
                <a:spcPct val="120000"/>
              </a:lnSpc>
              <a:buNone/>
            </a:pPr>
            <a:r>
              <a:rPr lang="en-US" sz="11200" b="1" dirty="0" smtClean="0"/>
              <a:t>EU </a:t>
            </a:r>
            <a:r>
              <a:rPr lang="en-US" sz="11200" b="1" dirty="0" smtClean="0"/>
              <a:t>institutions,</a:t>
            </a:r>
            <a:endParaRPr lang="en-US" sz="11200" b="1" dirty="0" smtClean="0"/>
          </a:p>
          <a:p>
            <a:pPr marL="0" indent="0" algn="just">
              <a:lnSpc>
                <a:spcPct val="120000"/>
              </a:lnSpc>
              <a:buNone/>
            </a:pPr>
            <a:r>
              <a:rPr lang="en-US" sz="11200" b="1" dirty="0" smtClean="0"/>
              <a:t>International assistance and cooperation on nuclear </a:t>
            </a:r>
            <a:r>
              <a:rPr lang="en-US" sz="11200" b="1" dirty="0" smtClean="0"/>
              <a:t>matters,</a:t>
            </a:r>
            <a:endParaRPr lang="en-US" sz="11200" b="1" dirty="0" smtClean="0"/>
          </a:p>
          <a:p>
            <a:pPr marL="0" indent="0" algn="just">
              <a:lnSpc>
                <a:spcPct val="120000"/>
              </a:lnSpc>
              <a:buNone/>
            </a:pPr>
            <a:r>
              <a:rPr lang="en-US" sz="11200" b="1" dirty="0" smtClean="0"/>
              <a:t>And that in the name of  future generations not only on both sides of the Danube river, but world wide !</a:t>
            </a:r>
          </a:p>
          <a:p>
            <a:pPr marL="0" indent="0" algn="just">
              <a:lnSpc>
                <a:spcPct val="120000"/>
              </a:lnSpc>
              <a:buNone/>
            </a:pPr>
            <a:r>
              <a:rPr lang="en-US" sz="11200" b="1" dirty="0" smtClean="0"/>
              <a:t>Danube should remain </a:t>
            </a:r>
            <a:r>
              <a:rPr lang="en-US" sz="11200" b="1" dirty="0" smtClean="0"/>
              <a:t>‘</a:t>
            </a:r>
            <a:r>
              <a:rPr lang="en-US" sz="11200" b="1" dirty="0" smtClean="0">
                <a:solidFill>
                  <a:srgbClr val="0070C0"/>
                </a:solidFill>
              </a:rPr>
              <a:t>blue</a:t>
            </a:r>
            <a:r>
              <a:rPr lang="en-US" sz="11200" b="1" dirty="0" smtClean="0"/>
              <a:t>’ </a:t>
            </a:r>
            <a:r>
              <a:rPr lang="en-US" sz="11200" b="1" dirty="0" smtClean="0"/>
              <a:t>not …</a:t>
            </a:r>
            <a:r>
              <a:rPr lang="en-US" sz="11200" b="1" dirty="0" smtClean="0">
                <a:solidFill>
                  <a:schemeClr val="accent1"/>
                </a:solidFill>
              </a:rPr>
              <a:t>purple</a:t>
            </a:r>
            <a:r>
              <a:rPr lang="en-US" sz="11200" b="1" dirty="0" smtClean="0"/>
              <a:t> !</a:t>
            </a:r>
            <a:endParaRPr lang="en-US" sz="11200" b="1"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2197" y="1177871"/>
            <a:ext cx="2954215" cy="5036949"/>
          </a:xfrm>
          <a:prstGeom prst="rect">
            <a:avLst/>
          </a:prstGeom>
        </p:spPr>
      </p:pic>
    </p:spTree>
    <p:extLst>
      <p:ext uri="{BB962C8B-B14F-4D97-AF65-F5344CB8AC3E}">
        <p14:creationId xmlns:p14="http://schemas.microsoft.com/office/powerpoint/2010/main" xmlns="" val="2823902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901" y="210142"/>
            <a:ext cx="9601200" cy="739775"/>
          </a:xfrm>
        </p:spPr>
        <p:txBody>
          <a:bodyPr/>
          <a:lstStyle/>
          <a:p>
            <a:r>
              <a:rPr lang="en-US" b="1" cap="all" dirty="0" smtClean="0"/>
              <a:t>References</a:t>
            </a:r>
            <a:endParaRPr lang="en-US" b="1" cap="all" dirty="0"/>
          </a:p>
        </p:txBody>
      </p:sp>
      <p:sp>
        <p:nvSpPr>
          <p:cNvPr id="3" name="Content Placeholder 2"/>
          <p:cNvSpPr>
            <a:spLocks noGrp="1"/>
          </p:cNvSpPr>
          <p:nvPr>
            <p:ph idx="1"/>
          </p:nvPr>
        </p:nvSpPr>
        <p:spPr>
          <a:xfrm>
            <a:off x="464949" y="1146875"/>
            <a:ext cx="11422251" cy="5517397"/>
          </a:xfrm>
        </p:spPr>
        <p:txBody>
          <a:bodyPr>
            <a:normAutofit fontScale="92500" lnSpcReduction="10000"/>
          </a:bodyPr>
          <a:lstStyle/>
          <a:p>
            <a:pPr>
              <a:lnSpc>
                <a:spcPct val="110000"/>
              </a:lnSpc>
            </a:pPr>
            <a:r>
              <a:rPr lang="es-ES" sz="2600" u="sng" dirty="0" smtClean="0">
                <a:hlinkClick r:id="rId2"/>
              </a:rPr>
              <a:t>http://</a:t>
            </a:r>
            <a:r>
              <a:rPr lang="es-ES" sz="2600" u="sng" dirty="0">
                <a:hlinkClick r:id="rId2"/>
              </a:rPr>
              <a:t>www.romaniacurata.ro/bravo-craiova-civica-petitie-cu-numar-record-de-semnaturi-pentru-declansarea-unui-referendum-local-cine-sunt-cei-care-demonstreaza-ca-cetateanul-roman-nu-este-o-masa-amorfa</a:t>
            </a:r>
            <a:r>
              <a:rPr lang="es-ES" sz="2600" u="sng" dirty="0" smtClean="0">
                <a:hlinkClick r:id="rId2"/>
              </a:rPr>
              <a:t>/</a:t>
            </a:r>
            <a:r>
              <a:rPr lang="es-ES" sz="2600" dirty="0"/>
              <a:t> </a:t>
            </a:r>
            <a:r>
              <a:rPr lang="en-US" sz="2600" dirty="0"/>
              <a:t>  </a:t>
            </a:r>
          </a:p>
          <a:p>
            <a:r>
              <a:rPr lang="en-US" sz="2600" u="sng" dirty="0">
                <a:hlinkClick r:id="rId3"/>
              </a:rPr>
              <a:t>http://www.gds.ro/tag/kozlodui</a:t>
            </a:r>
            <a:r>
              <a:rPr lang="en-US" sz="2600" u="sng" dirty="0" smtClean="0">
                <a:hlinkClick r:id="rId3"/>
              </a:rPr>
              <a:t>/</a:t>
            </a:r>
            <a:r>
              <a:rPr lang="es-ES" sz="2600" dirty="0"/>
              <a:t> </a:t>
            </a:r>
            <a:endParaRPr lang="en-US" sz="2600" dirty="0"/>
          </a:p>
          <a:p>
            <a:r>
              <a:rPr lang="es-ES" sz="2600" u="sng" dirty="0">
                <a:hlinkClick r:id="rId4"/>
              </a:rPr>
              <a:t>http://www.gds.ro/Local/2015-01-30/construirea-un-nou-reactor-nuclear-la-kozlodui,-dezbatere-la-universitatea-din-craiova</a:t>
            </a:r>
            <a:r>
              <a:rPr lang="es-ES" sz="2600" u="sng" dirty="0" smtClean="0">
                <a:hlinkClick r:id="rId4"/>
              </a:rPr>
              <a:t>/</a:t>
            </a:r>
            <a:endParaRPr lang="en-US" sz="2600" dirty="0"/>
          </a:p>
          <a:p>
            <a:r>
              <a:rPr lang="es-ES" sz="2600" u="sng" dirty="0">
                <a:hlinkClick r:id="rId5"/>
              </a:rPr>
              <a:t>http://www.gds.ro/Local/2015-06-04/kozlodui,-bomba-care-poate-arunca-aer-alegerile-locale-din-craiova</a:t>
            </a:r>
            <a:r>
              <a:rPr lang="es-ES" sz="2600" u="sng" dirty="0" smtClean="0">
                <a:hlinkClick r:id="rId5"/>
              </a:rPr>
              <a:t>/</a:t>
            </a:r>
            <a:r>
              <a:rPr lang="en-US" sz="2600" b="1" dirty="0"/>
              <a:t> </a:t>
            </a:r>
            <a:endParaRPr lang="en-US" sz="2600" dirty="0"/>
          </a:p>
          <a:p>
            <a:r>
              <a:rPr lang="en-US" sz="2600" u="sng" dirty="0">
                <a:hlinkClick r:id="rId3"/>
              </a:rPr>
              <a:t>http://www.gds.ro/tag/kozlodui</a:t>
            </a:r>
            <a:r>
              <a:rPr lang="en-US" sz="2600" u="sng" dirty="0" smtClean="0">
                <a:hlinkClick r:id="rId3"/>
              </a:rPr>
              <a:t>/</a:t>
            </a:r>
            <a:endParaRPr lang="en-US" sz="2600" dirty="0"/>
          </a:p>
          <a:p>
            <a:r>
              <a:rPr lang="es-ES" sz="2600" u="sng" dirty="0">
                <a:hlinkClick r:id="rId4"/>
              </a:rPr>
              <a:t>http://www.gds.ro/Local/2015-01-30/construirea-un-nou-reactor-nuclear-la-kozlodui,-dezbatere-la-universitatea-din-craiova</a:t>
            </a:r>
            <a:r>
              <a:rPr lang="es-ES" sz="2600" u="sng" dirty="0" smtClean="0">
                <a:hlinkClick r:id="rId4"/>
              </a:rPr>
              <a:t>/</a:t>
            </a:r>
            <a:r>
              <a:rPr lang="es-ES" sz="2600" dirty="0"/>
              <a:t> </a:t>
            </a:r>
            <a:endParaRPr lang="en-US" sz="2600" dirty="0"/>
          </a:p>
          <a:p>
            <a:r>
              <a:rPr lang="es-ES" sz="2600" u="sng" dirty="0">
                <a:hlinkClick r:id="rId5"/>
              </a:rPr>
              <a:t>http://www.gds.ro/Local/2015-06-04/kozlodui,-bomba-care-poate-arunca-aer-alegerile-locale-din-craiova/</a:t>
            </a:r>
            <a:endParaRPr lang="en-US" sz="2600" dirty="0"/>
          </a:p>
          <a:p>
            <a:endParaRPr lang="en-US" dirty="0"/>
          </a:p>
          <a:p>
            <a:endParaRPr lang="en-US" dirty="0"/>
          </a:p>
        </p:txBody>
      </p:sp>
    </p:spTree>
    <p:extLst>
      <p:ext uri="{BB962C8B-B14F-4D97-AF65-F5344CB8AC3E}">
        <p14:creationId xmlns:p14="http://schemas.microsoft.com/office/powerpoint/2010/main" xmlns="" val="2334468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939" y="1518834"/>
            <a:ext cx="10848814" cy="4653366"/>
          </a:xfrm>
        </p:spPr>
        <p:txBody>
          <a:bodyPr>
            <a:normAutofit/>
          </a:bodyPr>
          <a:lstStyle/>
          <a:p>
            <a:r>
              <a:rPr lang="en-US" sz="2800" dirty="0" smtClean="0"/>
              <a:t>The </a:t>
            </a:r>
            <a:r>
              <a:rPr lang="en-US" sz="2800" b="1" dirty="0" smtClean="0"/>
              <a:t>units 1-4 </a:t>
            </a:r>
            <a:r>
              <a:rPr lang="en-US" sz="2800" dirty="0" smtClean="0"/>
              <a:t>at </a:t>
            </a:r>
            <a:r>
              <a:rPr lang="en-US" sz="2800" dirty="0" err="1" smtClean="0"/>
              <a:t>Kozloduy</a:t>
            </a:r>
            <a:r>
              <a:rPr lang="en-US" sz="2800" dirty="0" smtClean="0"/>
              <a:t> NPP </a:t>
            </a:r>
            <a:r>
              <a:rPr lang="en-US" sz="2800" b="1" dirty="0" smtClean="0"/>
              <a:t>ceased operation </a:t>
            </a:r>
            <a:r>
              <a:rPr lang="en-US" sz="2800" dirty="0" smtClean="0"/>
              <a:t>before the expiration of their design lifetime to fulfill commitments of Bulgaria related to the European Union accession. </a:t>
            </a:r>
            <a:r>
              <a:rPr lang="en-US" sz="2800" b="1" dirty="0" smtClean="0"/>
              <a:t>Units 1-4</a:t>
            </a:r>
            <a:r>
              <a:rPr lang="en-US" sz="2800" dirty="0" smtClean="0"/>
              <a:t>, </a:t>
            </a:r>
            <a:r>
              <a:rPr lang="en-US" sz="2800" dirty="0" smtClean="0"/>
              <a:t>in the course of decommissioning, have been </a:t>
            </a:r>
            <a:r>
              <a:rPr lang="en-US" sz="2800" b="1" dirty="0" smtClean="0"/>
              <a:t>transferred for management to the State Enterprise Radioactive Waste </a:t>
            </a:r>
            <a:r>
              <a:rPr lang="en-US" sz="2800" dirty="0" smtClean="0"/>
              <a:t>(SERAW).</a:t>
            </a:r>
          </a:p>
          <a:p>
            <a:r>
              <a:rPr lang="en-US" sz="2800" b="1" dirty="0" smtClean="0"/>
              <a:t>Units 5 and 6, in commercial operation</a:t>
            </a:r>
            <a:r>
              <a:rPr lang="en-US" sz="2800" dirty="0" smtClean="0"/>
              <a:t>, are operated by </a:t>
            </a:r>
            <a:r>
              <a:rPr lang="en-US" sz="2800" dirty="0" err="1" smtClean="0"/>
              <a:t>Kozloduy</a:t>
            </a:r>
            <a:r>
              <a:rPr lang="en-US" sz="2800" dirty="0" smtClean="0"/>
              <a:t> NPP Plc., a company 100% owned by the Bulgarian state. Currently, </a:t>
            </a:r>
            <a:r>
              <a:rPr lang="en-US" sz="2800" dirty="0" err="1" smtClean="0"/>
              <a:t>Kozloduy</a:t>
            </a:r>
            <a:r>
              <a:rPr lang="en-US" sz="2800" dirty="0" smtClean="0"/>
              <a:t> NPP  Plc. is a subsidiary of the Bulgarian Energy Holding Plc.  </a:t>
            </a:r>
            <a:r>
              <a:rPr lang="en-US" sz="2800" b="1" dirty="0" smtClean="0"/>
              <a:t>Unit 5 reaches design lifetime in 2017 </a:t>
            </a:r>
            <a:r>
              <a:rPr lang="en-US" sz="2800" b="1" dirty="0" smtClean="0"/>
              <a:t>and Unit </a:t>
            </a:r>
            <a:r>
              <a:rPr lang="en-US" sz="2800" b="1" dirty="0" smtClean="0"/>
              <a:t>6 in 2019.</a:t>
            </a:r>
          </a:p>
          <a:p>
            <a:pPr>
              <a:buNone/>
            </a:pPr>
            <a:endParaRPr lang="en-US" sz="2800" dirty="0" smtClean="0"/>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1" y="526942"/>
            <a:ext cx="11515241" cy="5353158"/>
          </a:xfrm>
        </p:spPr>
        <p:txBody>
          <a:bodyPr>
            <a:noAutofit/>
          </a:bodyPr>
          <a:lstStyle/>
          <a:p>
            <a:r>
              <a:rPr lang="es-ES" sz="2400" u="sng" dirty="0">
                <a:hlinkClick r:id="rId2"/>
              </a:rPr>
              <a:t>http://www.jurnalulolteniei.ro/vizualizare/dezbatere-publica-despre-riscurile-radioactive-de-la-kozlodui-120398</a:t>
            </a:r>
            <a:endParaRPr lang="en-US" sz="2400" dirty="0"/>
          </a:p>
          <a:p>
            <a:r>
              <a:rPr lang="en-US" sz="2400" u="sng" dirty="0" smtClean="0">
                <a:hlinkClick r:id="rId3"/>
              </a:rPr>
              <a:t>http</a:t>
            </a:r>
            <a:r>
              <a:rPr lang="en-US" sz="2400" u="sng" dirty="0">
                <a:hlinkClick r:id="rId3"/>
              </a:rPr>
              <a:t>://www.vocea-olteniei.ro/index.php/comunicate/item/5192-dezbatere-public%C4%83-pe-tema-depozitului-de-de%C5%9Feuri-nucleare-de-la-radiana-kozlodui</a:t>
            </a:r>
            <a:endParaRPr lang="en-US" sz="2400" dirty="0"/>
          </a:p>
          <a:p>
            <a:r>
              <a:rPr lang="es-ES" sz="2400" u="sng" dirty="0" smtClean="0">
                <a:hlinkClick r:id="rId4"/>
              </a:rPr>
              <a:t>http</a:t>
            </a:r>
            <a:r>
              <a:rPr lang="es-ES" sz="2400" u="sng" dirty="0">
                <a:hlinkClick r:id="rId4"/>
              </a:rPr>
              <a:t>://www.lupamea.ro/articol.php?id=27328</a:t>
            </a:r>
            <a:endParaRPr lang="en-US" sz="2400" dirty="0"/>
          </a:p>
          <a:p>
            <a:r>
              <a:rPr lang="es-ES" sz="2400" u="sng" dirty="0" smtClean="0">
                <a:hlinkClick r:id="rId5"/>
              </a:rPr>
              <a:t>http</a:t>
            </a:r>
            <a:r>
              <a:rPr lang="es-ES" sz="2400" u="sng" dirty="0">
                <a:hlinkClick r:id="rId5"/>
              </a:rPr>
              <a:t>://www.curierulnational.ro/Actualitate/2015-06-05/Kozlodui,+bomba+care+face+valuri+in+Oltenia</a:t>
            </a:r>
            <a:r>
              <a:rPr lang="es-ES" sz="2400" dirty="0" smtClean="0"/>
              <a:t>+</a:t>
            </a:r>
            <a:endParaRPr lang="en-US" sz="2400" dirty="0"/>
          </a:p>
          <a:p>
            <a:r>
              <a:rPr lang="es-ES" sz="2400" u="sng" dirty="0">
                <a:hlinkClick r:id="rId6"/>
              </a:rPr>
              <a:t>http://www.imaginearomaniei.ro/index.php/comunicate/item/5456-dezbatere-public%C4%83-pe-tema-depozitului-de-de%C5%9Feuri-nucleare-de-la-radiana-kozlodui</a:t>
            </a:r>
            <a:endParaRPr lang="en-US" sz="2400" dirty="0"/>
          </a:p>
          <a:p>
            <a:r>
              <a:rPr lang="en-US" sz="2400" u="sng" dirty="0">
                <a:hlinkClick r:id="rId7"/>
              </a:rPr>
              <a:t>http://www.craiovaforum.ro/stiri/cultura-2/este-energia-nucleara-o-energie-curata-si-sigura-pentru-mediu-dezbaterea-gazduita-de-biblioteca-judeteana.html</a:t>
            </a:r>
            <a:endParaRPr lang="en-US" sz="2400" dirty="0"/>
          </a:p>
          <a:p>
            <a:r>
              <a:rPr lang="es-ES" sz="2400" u="sng" dirty="0" smtClean="0">
                <a:hlinkClick r:id="rId8"/>
              </a:rPr>
              <a:t>http</a:t>
            </a:r>
            <a:r>
              <a:rPr lang="es-ES" sz="2400" u="sng" dirty="0">
                <a:hlinkClick r:id="rId8"/>
              </a:rPr>
              <a:t>://www.romaniacurata.ro/premiera-se-pregateste-un-referendum-antinuclear-la-craiova-mai-lipsesc-doar-3-000-de-semnaturi/</a:t>
            </a:r>
            <a:endParaRPr lang="en-US" sz="2400" dirty="0"/>
          </a:p>
          <a:p>
            <a:endParaRPr lang="en-US" sz="1100" dirty="0"/>
          </a:p>
        </p:txBody>
      </p:sp>
    </p:spTree>
    <p:extLst>
      <p:ext uri="{BB962C8B-B14F-4D97-AF65-F5344CB8AC3E}">
        <p14:creationId xmlns:p14="http://schemas.microsoft.com/office/powerpoint/2010/main" xmlns="" val="242248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431" y="650929"/>
            <a:ext cx="10771321" cy="5889356"/>
          </a:xfrm>
        </p:spPr>
        <p:txBody>
          <a:bodyPr>
            <a:normAutofit/>
          </a:bodyPr>
          <a:lstStyle/>
          <a:p>
            <a:r>
              <a:rPr lang="en-US" sz="2400" u="sng" dirty="0">
                <a:hlinkClick r:id="rId2"/>
              </a:rPr>
              <a:t>http://</a:t>
            </a:r>
            <a:r>
              <a:rPr lang="en-US" sz="2400" u="sng" dirty="0" smtClean="0">
                <a:hlinkClick r:id="rId2"/>
              </a:rPr>
              <a:t>www.digi24.ro/Stiri/Digi24/Extern/Europa/Bulgarii+vor+sa+construiasca+un+nou+reactor+nuclear+la+Kozlodui</a:t>
            </a:r>
            <a:endParaRPr lang="en-US" sz="2400" dirty="0"/>
          </a:p>
          <a:p>
            <a:r>
              <a:rPr lang="en-US" sz="2400" u="sng" dirty="0">
                <a:hlinkClick r:id="rId3"/>
              </a:rPr>
              <a:t>http://</a:t>
            </a:r>
            <a:r>
              <a:rPr lang="en-US" sz="2400" u="sng" dirty="0" smtClean="0">
                <a:hlinkClick r:id="rId3"/>
              </a:rPr>
              <a:t>www.digi24.ro/Media/Emisiuni/Regional/Digi24+Craiova/Vocile+Olteniei/11+05+2015+Depozit+de+deseuri+radioactive+la+granita+Romaniei</a:t>
            </a:r>
            <a:endParaRPr lang="en-US" sz="2400" dirty="0"/>
          </a:p>
          <a:p>
            <a:r>
              <a:rPr lang="en-US" sz="2400" u="sng" dirty="0">
                <a:hlinkClick r:id="rId4"/>
              </a:rPr>
              <a:t>http://</a:t>
            </a:r>
            <a:r>
              <a:rPr lang="en-US" sz="2400" u="sng" dirty="0" smtClean="0">
                <a:hlinkClick r:id="rId4"/>
              </a:rPr>
              <a:t>www.digi24.ro/Stiri/Regional/Digi24+Craiova/Stiri/Vor+referendum+pe+tema+Kozlodui+Mai+multe+ONG-uri+au+strans+deja</a:t>
            </a:r>
            <a:endParaRPr lang="en-US" sz="2400" dirty="0"/>
          </a:p>
          <a:p>
            <a:r>
              <a:rPr lang="en-US" sz="2400" u="sng" dirty="0">
                <a:hlinkClick r:id="rId2"/>
              </a:rPr>
              <a:t>http://</a:t>
            </a:r>
            <a:r>
              <a:rPr lang="en-US" sz="2400" u="sng" dirty="0" smtClean="0">
                <a:hlinkClick r:id="rId2"/>
              </a:rPr>
              <a:t>www.digi24.ro/Stiri/Digi24/Extern/Europa/Bulgarii+vor+sa+construiasca+un+nou+reactor+nuclear+la+Kozlodui</a:t>
            </a:r>
            <a:endParaRPr lang="en-US" sz="2400" dirty="0"/>
          </a:p>
          <a:p>
            <a:r>
              <a:rPr lang="en-US" sz="2400" u="sng" dirty="0" smtClean="0">
                <a:hlinkClick r:id="rId5"/>
              </a:rPr>
              <a:t>http</a:t>
            </a:r>
            <a:r>
              <a:rPr lang="en-US" sz="2400" u="sng" dirty="0">
                <a:hlinkClick r:id="rId5"/>
              </a:rPr>
              <a:t>://alege.tv/emisiuni/audienta-generala/2015/07/09/audienta-generala-52</a:t>
            </a:r>
            <a:r>
              <a:rPr lang="en-US" sz="2400" u="sng" dirty="0" smtClean="0">
                <a:hlinkClick r:id="rId5"/>
              </a:rPr>
              <a:t>/</a:t>
            </a:r>
            <a:endParaRPr lang="en-US" sz="2400" dirty="0"/>
          </a:p>
          <a:p>
            <a:r>
              <a:rPr lang="en-US" sz="2400" u="sng" dirty="0">
                <a:hlinkClick r:id="rId6"/>
              </a:rPr>
              <a:t>http://alege.tv/emisiuni/audienta-generala/2015/08/31/audienta-generala-57</a:t>
            </a:r>
            <a:r>
              <a:rPr lang="en-US" sz="2400" u="sng" dirty="0" smtClean="0">
                <a:hlinkClick r:id="rId6"/>
              </a:rPr>
              <a:t>/</a:t>
            </a:r>
            <a:endParaRPr lang="en-US" sz="2400" dirty="0"/>
          </a:p>
          <a:p>
            <a:r>
              <a:rPr lang="en-US" sz="2400" u="sng" dirty="0">
                <a:hlinkClick r:id="rId7"/>
              </a:rPr>
              <a:t>http://alege.tv/emisiuni/audienta-generala/2015/09/24/audienta-generala-63</a:t>
            </a:r>
            <a:r>
              <a:rPr lang="en-US" sz="2400" u="sng" dirty="0" smtClean="0">
                <a:hlinkClick r:id="rId7"/>
              </a:rPr>
              <a:t>/</a:t>
            </a:r>
            <a:endParaRPr lang="en-US" sz="2400" dirty="0"/>
          </a:p>
          <a:p>
            <a:r>
              <a:rPr lang="en-US" sz="2400" u="sng" dirty="0">
                <a:hlinkClick r:id="rId8"/>
              </a:rPr>
              <a:t>https://www.youtube.com/watch?v=AafVyjK-qzs</a:t>
            </a:r>
            <a:endParaRPr lang="en-US" sz="2400" dirty="0"/>
          </a:p>
          <a:p>
            <a:endParaRPr lang="en-US" sz="1800" dirty="0"/>
          </a:p>
        </p:txBody>
      </p:sp>
    </p:spTree>
    <p:extLst>
      <p:ext uri="{BB962C8B-B14F-4D97-AF65-F5344CB8AC3E}">
        <p14:creationId xmlns:p14="http://schemas.microsoft.com/office/powerpoint/2010/main" xmlns="" val="3538611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9932" y="573437"/>
            <a:ext cx="11267268" cy="5904855"/>
          </a:xfrm>
        </p:spPr>
        <p:txBody>
          <a:bodyPr>
            <a:normAutofit fontScale="70000" lnSpcReduction="20000"/>
          </a:bodyPr>
          <a:lstStyle/>
          <a:p>
            <a:pPr eaLnBrk="0" fontAlgn="base" hangingPunct="0">
              <a:lnSpc>
                <a:spcPct val="100000"/>
              </a:lnSpc>
              <a:spcBef>
                <a:spcPct val="0"/>
              </a:spcBef>
              <a:spcAft>
                <a:spcPct val="0"/>
              </a:spcAft>
            </a:pPr>
            <a:r>
              <a:rPr lang="en-US" altLang="en-US" sz="3400" b="1" dirty="0" smtClean="0">
                <a:solidFill>
                  <a:srgbClr val="2B8799"/>
                </a:solidFill>
                <a:latin typeface="Times New Roman" panose="02020603050405020304" pitchFamily="18" charset="0"/>
                <a:cs typeface="Times New Roman" panose="02020603050405020304" pitchFamily="18" charset="0"/>
              </a:rPr>
              <a:t>actualno.com/</a:t>
            </a:r>
            <a:r>
              <a:rPr lang="en-US" altLang="en-US" sz="3400" b="1" dirty="0" err="1" smtClean="0">
                <a:solidFill>
                  <a:srgbClr val="2B8799"/>
                </a:solidFill>
                <a:latin typeface="Times New Roman" panose="02020603050405020304" pitchFamily="18" charset="0"/>
                <a:cs typeface="Times New Roman" panose="02020603050405020304" pitchFamily="18" charset="0"/>
              </a:rPr>
              <a:t>prof</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simou</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za</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actualnocom</a:t>
            </a:r>
            <a:r>
              <a:rPr lang="en-US" altLang="en-US" sz="3400" b="1" dirty="0" smtClean="0">
                <a:solidFill>
                  <a:srgbClr val="2B8799"/>
                </a:solidFill>
                <a:latin typeface="Times New Roman" panose="02020603050405020304" pitchFamily="18" charset="0"/>
                <a:cs typeface="Times New Roman" panose="02020603050405020304" pitchFamily="18" charset="0"/>
              </a:rPr>
              <a:t>-v-</a:t>
            </a:r>
            <a:r>
              <a:rPr lang="en-US" altLang="en-US" sz="3400" b="1" dirty="0" err="1" smtClean="0">
                <a:solidFill>
                  <a:srgbClr val="2B8799"/>
                </a:solidFill>
                <a:latin typeface="Times New Roman" panose="02020603050405020304" pitchFamily="18" charset="0"/>
                <a:cs typeface="Times New Roman" panose="02020603050405020304" pitchFamily="18" charset="0"/>
              </a:rPr>
              <a:t>rumynija</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iskame</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da</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sprem</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sedmi</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blok</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na</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err="1" smtClean="0">
                <a:solidFill>
                  <a:srgbClr val="2B8799"/>
                </a:solidFill>
                <a:latin typeface="Times New Roman" panose="02020603050405020304" pitchFamily="18" charset="0"/>
                <a:cs typeface="Times New Roman" panose="02020603050405020304" pitchFamily="18" charset="0"/>
              </a:rPr>
              <a:t>kozloduj</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smtClean="0">
                <a:solidFill>
                  <a:srgbClr val="2B8799"/>
                </a:solidFill>
                <a:latin typeface="Times New Roman" panose="02020603050405020304" pitchFamily="18" charset="0"/>
                <a:cs typeface="Times New Roman" panose="02020603050405020304" pitchFamily="18" charset="0"/>
              </a:rPr>
              <a:t>-</a:t>
            </a:r>
            <a:r>
              <a:rPr lang="en-US" altLang="en-US" sz="3400" b="1" dirty="0" smtClean="0">
                <a:solidFill>
                  <a:srgbClr val="2B8799"/>
                </a:solidFill>
                <a:latin typeface="Times New Roman" panose="02020603050405020304" pitchFamily="18" charset="0"/>
                <a:cs typeface="Times New Roman" panose="02020603050405020304" pitchFamily="18" charset="0"/>
              </a:rPr>
              <a:t>news_456788.html</a:t>
            </a:r>
            <a:endParaRPr lang="en-US" altLang="en-US" sz="7700" dirty="0">
              <a:solidFill>
                <a:srgbClr val="2B8799"/>
              </a:solidFill>
              <a:cs typeface="Times New Roman" panose="02020603050405020304" pitchFamily="18" charset="0"/>
            </a:endParaRPr>
          </a:p>
          <a:p>
            <a:pPr lvl="0" eaLnBrk="0" fontAlgn="base" hangingPunct="0">
              <a:lnSpc>
                <a:spcPct val="100000"/>
              </a:lnSpc>
              <a:spcBef>
                <a:spcPct val="0"/>
              </a:spcBef>
              <a:spcAft>
                <a:spcPct val="0"/>
              </a:spcAft>
            </a:pPr>
            <a:r>
              <a:rPr lang="en-US" altLang="en-US" sz="3400" dirty="0">
                <a:solidFill>
                  <a:srgbClr val="626262"/>
                </a:solidFill>
                <a:cs typeface="Times New Roman" panose="02020603050405020304" pitchFamily="18" charset="0"/>
                <a:hlinkClick r:id="rId2"/>
              </a:rPr>
              <a:t>http://</a:t>
            </a:r>
            <a:r>
              <a:rPr lang="en-US" altLang="en-US" sz="3400" dirty="0" smtClean="0">
                <a:solidFill>
                  <a:srgbClr val="626262"/>
                </a:solidFill>
                <a:cs typeface="Times New Roman" panose="02020603050405020304" pitchFamily="18" charset="0"/>
                <a:hlinkClick r:id="rId2"/>
              </a:rPr>
              <a:t>www.ziarelive.ro/stiri/pericol-nuclear-in-spitalele-craiovei.html</a:t>
            </a:r>
            <a:endParaRPr lang="en-US" altLang="en-US" sz="3400" dirty="0" smtClean="0">
              <a:solidFill>
                <a:srgbClr val="626262"/>
              </a:solidFill>
              <a:cs typeface="Times New Roman" panose="02020603050405020304" pitchFamily="18" charset="0"/>
            </a:endParaRPr>
          </a:p>
          <a:p>
            <a:r>
              <a:rPr lang="es-ES" sz="3400" u="sng" dirty="0">
                <a:solidFill>
                  <a:srgbClr val="626262"/>
                </a:solidFill>
                <a:hlinkClick r:id="rId3"/>
              </a:rPr>
              <a:t>http://www.gds.ro/Local/2015-07-11/pericolul-nuclear-de-la-kozlodui,-dezbatere-publica-la-craiova/</a:t>
            </a:r>
            <a:endParaRPr lang="en-US" sz="3400" dirty="0">
              <a:solidFill>
                <a:srgbClr val="626262"/>
              </a:solidFill>
            </a:endParaRPr>
          </a:p>
          <a:p>
            <a:r>
              <a:rPr lang="es-ES" sz="3400" u="sng" dirty="0">
                <a:solidFill>
                  <a:srgbClr val="626262"/>
                </a:solidFill>
                <a:hlinkClick r:id="rId4"/>
              </a:rPr>
              <a:t>http://www.hotnews.ro/stiri-mediu-20123570-proteste-craiova-fata-construirea-unui-depozit-deseuri-radioactive-kozlodui.htm</a:t>
            </a:r>
            <a:endParaRPr lang="en-US" sz="3400" dirty="0">
              <a:solidFill>
                <a:srgbClr val="626262"/>
              </a:solidFill>
            </a:endParaRPr>
          </a:p>
          <a:p>
            <a:r>
              <a:rPr lang="en-US" sz="3400" dirty="0">
                <a:solidFill>
                  <a:srgbClr val="626262"/>
                </a:solidFill>
                <a:hlinkClick r:id="rId4"/>
              </a:rPr>
              <a:t>http://www.hotnews.ro/stiri-mediu-20123570-proteste-craiova-fata-construirea-unui-depozit-deseuri-radioactive-kozlodui.htm</a:t>
            </a:r>
            <a:endParaRPr lang="en-US" sz="3400" dirty="0">
              <a:solidFill>
                <a:srgbClr val="626262"/>
              </a:solidFill>
            </a:endParaRPr>
          </a:p>
          <a:p>
            <a:r>
              <a:rPr lang="en-US" sz="3400" dirty="0">
                <a:solidFill>
                  <a:srgbClr val="626262"/>
                </a:solidFill>
                <a:hlinkClick r:id="rId5"/>
              </a:rPr>
              <a:t>http://www.romaniacurata.ro/bravo-craiova-civica-petitie-cu-numar-record-de-semnaturi-pentru-declansarea-unui-referendum-local-cine-sunt-cei-care-demonstreaza-ca-cetateanul-roman-nu-este-o-masa-amorfa</a:t>
            </a:r>
            <a:r>
              <a:rPr lang="en-US" sz="3400" dirty="0" smtClean="0">
                <a:solidFill>
                  <a:srgbClr val="626262"/>
                </a:solidFill>
                <a:hlinkClick r:id="rId5"/>
              </a:rPr>
              <a:t>/</a:t>
            </a:r>
            <a:endParaRPr lang="en-US" sz="3400" dirty="0" smtClean="0">
              <a:solidFill>
                <a:srgbClr val="626262"/>
              </a:solidFill>
            </a:endParaRPr>
          </a:p>
          <a:p>
            <a:r>
              <a:rPr lang="en-US" sz="3400" i="1" dirty="0" smtClean="0">
                <a:solidFill>
                  <a:srgbClr val="626262"/>
                </a:solidFill>
                <a:hlinkClick r:id="rId6"/>
              </a:rPr>
              <a:t>http://</a:t>
            </a:r>
            <a:r>
              <a:rPr lang="en-US" sz="3400" i="1" dirty="0" smtClean="0">
                <a:solidFill>
                  <a:srgbClr val="626262"/>
                </a:solidFill>
                <a:hlinkClick r:id="rId6"/>
              </a:rPr>
              <a:t>wwwns.iaea.org/actionplan/missions.asp?mt=SALTO&amp;my=All&amp;cn=All+countries&amp;ms=Completed&amp;func=search&amp;submit.x=9&amp;submit.y=13</a:t>
            </a:r>
            <a:endParaRPr lang="en-US" sz="3400" dirty="0" smtClean="0">
              <a:solidFill>
                <a:srgbClr val="626262"/>
              </a:solidFill>
            </a:endParaRPr>
          </a:p>
          <a:p>
            <a:r>
              <a:rPr lang="en-US" sz="3400" i="1" dirty="0" smtClean="0">
                <a:solidFill>
                  <a:srgbClr val="626262"/>
                </a:solidFill>
                <a:hlinkClick r:id="rId7"/>
              </a:rPr>
              <a:t>http://</a:t>
            </a:r>
            <a:r>
              <a:rPr lang="en-US" sz="3400" i="1" dirty="0" smtClean="0">
                <a:solidFill>
                  <a:srgbClr val="626262"/>
                </a:solidFill>
                <a:hlinkClick r:id="rId7"/>
              </a:rPr>
              <a:t>wwwns.iaea.org/downloads/actionplan/26_Kozloduy%20SALTO%20executive%20summary.pdf</a:t>
            </a:r>
            <a:endParaRPr lang="en-US" sz="4000" dirty="0">
              <a:solidFill>
                <a:srgbClr val="626262"/>
              </a:solidFill>
            </a:endParaRPr>
          </a:p>
          <a:p>
            <a:pPr marL="0" lvl="0" indent="0" eaLnBrk="0" fontAlgn="base" hangingPunct="0">
              <a:lnSpc>
                <a:spcPct val="100000"/>
              </a:lnSpc>
              <a:spcBef>
                <a:spcPct val="0"/>
              </a:spcBef>
              <a:spcAft>
                <a:spcPct val="0"/>
              </a:spcAft>
              <a:buNone/>
            </a:pPr>
            <a:endParaRPr lang="en-US" altLang="en-US" sz="3600" b="1"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306627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5126"/>
            <a:ext cx="9601200" cy="750752"/>
          </a:xfrm>
        </p:spPr>
        <p:txBody>
          <a:bodyPr/>
          <a:lstStyle/>
          <a:p>
            <a:pPr algn="ctr"/>
            <a:r>
              <a:rPr lang="en-US" b="1" i="1" dirty="0" smtClean="0"/>
              <a:t>THANK YOU FOR YOUR ATTENTION !</a:t>
            </a:r>
            <a:endParaRPr lang="en-US" b="1"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44298" y="1193370"/>
            <a:ext cx="8369085" cy="5408908"/>
          </a:xfrm>
        </p:spPr>
      </p:pic>
    </p:spTree>
    <p:extLst>
      <p:ext uri="{BB962C8B-B14F-4D97-AF65-F5344CB8AC3E}">
        <p14:creationId xmlns:p14="http://schemas.microsoft.com/office/powerpoint/2010/main" xmlns="" val="8532939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arta olteniei"/>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0917" y="829160"/>
            <a:ext cx="4991100" cy="46262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579730" y="901700"/>
            <a:ext cx="6163970" cy="3070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a:lstStyle>
          <a:p>
            <a:pPr>
              <a:buNone/>
            </a:pPr>
            <a:r>
              <a:rPr lang="en-US" sz="2800" b="1" dirty="0" smtClean="0"/>
              <a:t>   Craiova</a:t>
            </a:r>
            <a:r>
              <a:rPr lang="en-US" sz="2800" dirty="0" smtClean="0"/>
              <a:t> </a:t>
            </a:r>
            <a:r>
              <a:rPr lang="en-US" sz="2800" dirty="0" smtClean="0"/>
              <a:t>( </a:t>
            </a:r>
            <a:r>
              <a:rPr lang="en-US" sz="2800" dirty="0" err="1" smtClean="0"/>
              <a:t>aprox</a:t>
            </a:r>
            <a:r>
              <a:rPr lang="en-US" sz="2800" dirty="0" smtClean="0"/>
              <a:t> 300,000 citizens) is :</a:t>
            </a:r>
          </a:p>
          <a:p>
            <a:pPr lvl="1"/>
            <a:r>
              <a:rPr lang="en-US" sz="2400" dirty="0" smtClean="0"/>
              <a:t>the historical capital of </a:t>
            </a:r>
            <a:r>
              <a:rPr lang="en-US" sz="2400" dirty="0" err="1" smtClean="0"/>
              <a:t>Oltenia</a:t>
            </a:r>
            <a:r>
              <a:rPr lang="en-US" sz="2400" dirty="0" smtClean="0"/>
              <a:t> province, South Romania</a:t>
            </a:r>
          </a:p>
          <a:p>
            <a:pPr lvl="1"/>
            <a:r>
              <a:rPr lang="en-US" sz="2400" dirty="0" smtClean="0"/>
              <a:t>administrative center of </a:t>
            </a:r>
            <a:r>
              <a:rPr lang="en-US" sz="2400" dirty="0" err="1" smtClean="0"/>
              <a:t>Dolj</a:t>
            </a:r>
            <a:r>
              <a:rPr lang="en-US" sz="2400" dirty="0" smtClean="0"/>
              <a:t> County </a:t>
            </a:r>
          </a:p>
          <a:p>
            <a:pPr marL="274320" lvl="1" indent="0">
              <a:buNone/>
            </a:pPr>
            <a:r>
              <a:rPr lang="en-US" sz="2400" dirty="0"/>
              <a:t> </a:t>
            </a:r>
            <a:r>
              <a:rPr lang="en-US" sz="2400" dirty="0" smtClean="0"/>
              <a:t> ( </a:t>
            </a:r>
            <a:r>
              <a:rPr lang="ro-RO" sz="2400" dirty="0" smtClean="0"/>
              <a:t>over </a:t>
            </a:r>
            <a:r>
              <a:rPr lang="en-US" sz="2400" dirty="0" smtClean="0"/>
              <a:t>500 000 inhabitants).</a:t>
            </a:r>
          </a:p>
          <a:p>
            <a:r>
              <a:rPr lang="en-US" sz="2800" dirty="0" smtClean="0"/>
              <a:t>Set within about 60 kilometers of NPP </a:t>
            </a:r>
            <a:r>
              <a:rPr lang="en-US" sz="2800" dirty="0" err="1" smtClean="0"/>
              <a:t>Kozloduy</a:t>
            </a:r>
            <a:r>
              <a:rPr lang="en-US" sz="2800" dirty="0" smtClean="0"/>
              <a:t>, Craiova is :</a:t>
            </a:r>
          </a:p>
          <a:p>
            <a:pPr lvl="1"/>
            <a:r>
              <a:rPr lang="en-US" sz="2400" dirty="0" smtClean="0"/>
              <a:t>in the risk zone of </a:t>
            </a:r>
            <a:r>
              <a:rPr lang="en-US" sz="2400" dirty="0" err="1" smtClean="0"/>
              <a:t>Kozloduy</a:t>
            </a:r>
            <a:r>
              <a:rPr lang="en-US" sz="2400" dirty="0" smtClean="0"/>
              <a:t> nuclear site</a:t>
            </a:r>
          </a:p>
          <a:p>
            <a:pPr lvl="2"/>
            <a:r>
              <a:rPr lang="en-US" sz="2200" dirty="0" smtClean="0"/>
              <a:t> together with another 23 villages and small cities in county </a:t>
            </a:r>
            <a:r>
              <a:rPr lang="en-US" sz="2200" dirty="0" err="1" smtClean="0"/>
              <a:t>Dolj</a:t>
            </a:r>
            <a:endParaRPr lang="en-US" sz="2200" dirty="0" smtClean="0"/>
          </a:p>
          <a:p>
            <a:pPr lvl="1"/>
            <a:r>
              <a:rPr lang="en-US" sz="2400" dirty="0" smtClean="0"/>
              <a:t> due to existing NPP and new </a:t>
            </a:r>
            <a:r>
              <a:rPr lang="en-US" sz="2400" dirty="0" err="1" smtClean="0"/>
              <a:t>controversal</a:t>
            </a:r>
            <a:r>
              <a:rPr lang="en-US" sz="2400" dirty="0" smtClean="0"/>
              <a:t> nuclear projects at </a:t>
            </a:r>
            <a:r>
              <a:rPr lang="en-US" sz="2400" dirty="0" err="1" smtClean="0"/>
              <a:t>Kozloduy</a:t>
            </a:r>
            <a:r>
              <a:rPr lang="en-US" sz="2400" dirty="0" smtClean="0"/>
              <a:t>.</a:t>
            </a:r>
            <a:endParaRPr lang="en-US" sz="2800" dirty="0"/>
          </a:p>
        </p:txBody>
      </p:sp>
    </p:spTree>
    <p:extLst>
      <p:ext uri="{BB962C8B-B14F-4D97-AF65-F5344CB8AC3E}">
        <p14:creationId xmlns:p14="http://schemas.microsoft.com/office/powerpoint/2010/main" xmlns="" val="2530725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6639</Words>
  <Application>Microsoft Office PowerPoint</Application>
  <PresentationFormat>Custom</PresentationFormat>
  <Paragraphs>466</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PINKFLORALBROCADE_16X9</vt:lpstr>
      <vt:lpstr>  </vt:lpstr>
      <vt:lpstr>Work experience</vt:lpstr>
      <vt:lpstr>Why we should be  concerned about NPPs ?</vt:lpstr>
      <vt:lpstr>Nuclear Accidents</vt:lpstr>
      <vt:lpstr>Objectives of the presentation</vt:lpstr>
      <vt:lpstr>PART I  New Nuclear projects at NPP Kozloduy; Projects Controversies </vt:lpstr>
      <vt:lpstr>Slide 7</vt:lpstr>
      <vt:lpstr>Slide 8</vt:lpstr>
      <vt:lpstr>Slide 9</vt:lpstr>
      <vt:lpstr>NPP Kozloduy new projects</vt:lpstr>
      <vt:lpstr>      Projects controversies </vt:lpstr>
      <vt:lpstr>Slide 12</vt:lpstr>
      <vt:lpstr>Controversy of….</vt:lpstr>
      <vt:lpstr>Slide 14</vt:lpstr>
      <vt:lpstr>Slide 15</vt:lpstr>
      <vt:lpstr>Slide 16</vt:lpstr>
      <vt:lpstr>Slide 17</vt:lpstr>
      <vt:lpstr>Slide 18</vt:lpstr>
      <vt:lpstr>Slide 19</vt:lpstr>
      <vt:lpstr>Slide 20</vt:lpstr>
      <vt:lpstr>Slide 21</vt:lpstr>
      <vt:lpstr>2. Nuclear waste repository controversy </vt:lpstr>
      <vt:lpstr>Slide 23</vt:lpstr>
      <vt:lpstr>3. Construction of a new nuclear unit at NPP Kozloduy</vt:lpstr>
      <vt:lpstr>Slide 25</vt:lpstr>
      <vt:lpstr>Slide 26</vt:lpstr>
      <vt:lpstr>Slide 27</vt:lpstr>
      <vt:lpstr>Slide 28</vt:lpstr>
      <vt:lpstr>Slide 29</vt:lpstr>
      <vt:lpstr>1. EIA in transborder context</vt:lpstr>
      <vt:lpstr>Slide 31</vt:lpstr>
      <vt:lpstr>Slide 32</vt:lpstr>
      <vt:lpstr>3. LIABILITIES for nuclear accidents in the EU  </vt:lpstr>
      <vt:lpstr>Liabilities…</vt:lpstr>
      <vt:lpstr>  </vt:lpstr>
      <vt:lpstr>Slide 36</vt:lpstr>
      <vt:lpstr>Slide 37</vt:lpstr>
      <vt:lpstr>Slide 38</vt:lpstr>
      <vt:lpstr>4. International cooperation ON PREPARNESS AND RESEPONSE IN CASE OF NUCLEAR ACCIDENT</vt:lpstr>
      <vt:lpstr>Slide 40</vt:lpstr>
      <vt:lpstr>5. INTERNATIONAL COOPERATION ON EDUCATION</vt:lpstr>
      <vt:lpstr>6. INTERNATIONAL COOPERATION - KOZLODUY CASE- or  an example of what it should not be done</vt:lpstr>
      <vt:lpstr>GENERAL INSPECTORATE FOR  EMERGENCY SITUATIONS – GIES- BUCHAREST  ANSWER TO A.C.p.V. REQUEST FOR SPECIALIZED INFO, 24/11/2016</vt:lpstr>
      <vt:lpstr>GIES report ref international cooperation…</vt:lpstr>
      <vt:lpstr>Slide 45</vt:lpstr>
      <vt:lpstr>Slide 46</vt:lpstr>
      <vt:lpstr>Slide 47</vt:lpstr>
      <vt:lpstr> </vt:lpstr>
      <vt:lpstr>Slide 49</vt:lpstr>
      <vt:lpstr>Slide 50</vt:lpstr>
      <vt:lpstr>Slide 51</vt:lpstr>
      <vt:lpstr>Slide 52</vt:lpstr>
      <vt:lpstr>Slide 53</vt:lpstr>
      <vt:lpstr>Slide 54</vt:lpstr>
      <vt:lpstr>Slide 55</vt:lpstr>
      <vt:lpstr>How it was  announced the …public debate on 09/07/2016 or …  from… ‘nothing’ to very professional info in a time interval  : 11:25 to 11:56 ( debate started at 12:00)</vt:lpstr>
      <vt:lpstr>Slide 57</vt:lpstr>
      <vt:lpstr>Slide 58</vt:lpstr>
      <vt:lpstr>Slide 59</vt:lpstr>
      <vt:lpstr>Slide 60</vt:lpstr>
      <vt:lpstr>Slide 61</vt:lpstr>
      <vt:lpstr>Slide 62</vt:lpstr>
      <vt:lpstr>Slide 63</vt:lpstr>
      <vt:lpstr>PART III PUBLIC PARTICIPATION AND CIVIC SOCIETY ACTIONS REFERRING TO THE NEW PROJECTS AT THE NPP KOZLODUY</vt:lpstr>
      <vt:lpstr>Initial Civic Action Group – created in January 2015- became  Asociatia Civica pentru Viata (A.C.p.V.) - Civic Alliance for Life-  </vt:lpstr>
      <vt:lpstr>How ALL STARTED ?</vt:lpstr>
      <vt:lpstr>Announcement from Chemistry dept. Univ. of Craiova to participate at a public debate of a project: a new reactor, 7-th unit at the NPP, Kozloduy, Bulgaria</vt:lpstr>
      <vt:lpstr>Public information provided by  the Civic Action Group ( later transformed in Civic association for life, A.C.p.V. Craiova</vt:lpstr>
      <vt:lpstr>Slide 69</vt:lpstr>
      <vt:lpstr>     Referendum request sent on 19.09.2015 to the city hall Craiova</vt:lpstr>
      <vt:lpstr>Slide 71</vt:lpstr>
      <vt:lpstr>Referendum request…REJECTED</vt:lpstr>
      <vt:lpstr>Further referendum requests</vt:lpstr>
      <vt:lpstr>International activity A.C.p.V.  Craiova</vt:lpstr>
      <vt:lpstr>Did we addressed and asked assistance &amp; info from Romanian authorities ? YES ! </vt:lpstr>
      <vt:lpstr>Slide 76</vt:lpstr>
      <vt:lpstr>And what we would like to recommend more…</vt:lpstr>
      <vt:lpstr>We did our part ! What is next ?</vt:lpstr>
      <vt:lpstr>References</vt:lpstr>
      <vt:lpstr>Slide 80</vt:lpstr>
      <vt:lpstr>Slide 81</vt:lpstr>
      <vt:lpstr>Slide 82</vt:lpstr>
      <vt:lpstr>THANK YOU FOR YOUR ATTENTION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2016-11-21T16:57:49Z</dcterms:created>
  <dcterms:modified xsi:type="dcterms:W3CDTF">2017-09-15T19:20:17Z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