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320" r:id="rId3"/>
    <p:sldId id="352" r:id="rId4"/>
    <p:sldId id="353" r:id="rId5"/>
    <p:sldId id="351" r:id="rId6"/>
    <p:sldId id="306" r:id="rId7"/>
  </p:sldIdLst>
  <p:sldSz cx="9144000" cy="6858000" type="screen4x3"/>
  <p:notesSz cx="6808788" cy="99409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czmarek, Marta Natalia" initials="KM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196"/>
    <a:srgbClr val="B9C4A5"/>
    <a:srgbClr val="E27158"/>
    <a:srgbClr val="91A89F"/>
    <a:srgbClr val="1F6BAE"/>
    <a:srgbClr val="000000"/>
    <a:srgbClr val="005187"/>
    <a:srgbClr val="F3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9892" autoAdjust="0"/>
  </p:normalViewPr>
  <p:slideViewPr>
    <p:cSldViewPr snapToGrid="0" snapToObjects="1">
      <p:cViewPr varScale="1">
        <p:scale>
          <a:sx n="89" d="100"/>
          <a:sy n="89" d="100"/>
        </p:scale>
        <p:origin x="-1114" y="-67"/>
      </p:cViewPr>
      <p:guideLst>
        <p:guide orient="horz" pos="869"/>
        <p:guide pos="1648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20" y="-8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675-BA6A-B546-A4E0-6963A9A9EA08}" type="datetimeFigureOut">
              <a:t>18.09.2017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6164C-E25C-F54E-8922-E51CCC6BD5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90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1220F-6AD8-F544-AC0C-C4EA3F4D7A1D}" type="datetimeFigureOut">
              <a:t>18.09.2017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5ECA4-3C82-1F45-A860-7D163CFFB7B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8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ECA4-3C82-1F45-A860-7D163CFFB7B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814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de-AT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ECA4-3C82-1F45-A860-7D163CFFB7B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08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de-AT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ECA4-3C82-1F45-A860-7D163CFFB7B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08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de-AT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ECA4-3C82-1F45-A860-7D163CFFB7B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08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ECA4-3C82-1F45-A860-7D163CFFB7B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10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ECA4-3C82-1F45-A860-7D163CFFB7B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844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8667" y="6319521"/>
            <a:ext cx="4995333" cy="53848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pic>
        <p:nvPicPr>
          <p:cNvPr id="4" name="Bild 3" descr="Ministerium_URL_Schriftzu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0" y="733730"/>
            <a:ext cx="1311482" cy="12020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6360160" y="195250"/>
            <a:ext cx="2783840" cy="73947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1985520" y="2952350"/>
            <a:ext cx="6650480" cy="174157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" y="238010"/>
            <a:ext cx="4425610" cy="6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360000" indent="-360000">
              <a:lnSpc>
                <a:spcPts val="26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500" cap="none">
                <a:solidFill>
                  <a:srgbClr val="000000"/>
                </a:solidFill>
              </a:defRPr>
            </a:lvl1pPr>
            <a:lvl2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lphaLcPeriod"/>
              <a:defRPr sz="2000" cap="none">
                <a:solidFill>
                  <a:srgbClr val="000000"/>
                </a:solidFill>
              </a:defRPr>
            </a:lvl2pPr>
            <a:lvl3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Mastertextformat bearbeiten</a:t>
            </a:r>
          </a:p>
          <a:p>
            <a:pPr lvl="2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79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35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  <p:sp>
        <p:nvSpPr>
          <p:cNvPr id="6" name="Inhaltsplatzhalter 11"/>
          <p:cNvSpPr>
            <a:spLocks noGrp="1"/>
          </p:cNvSpPr>
          <p:nvPr>
            <p:ph sz="quarter" idx="13"/>
          </p:nvPr>
        </p:nvSpPr>
        <p:spPr>
          <a:xfrm>
            <a:off x="873761" y="2600960"/>
            <a:ext cx="3671998" cy="3728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4"/>
          </p:nvPr>
        </p:nvSpPr>
        <p:spPr>
          <a:xfrm>
            <a:off x="4905762" y="2143760"/>
            <a:ext cx="3671998" cy="35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5"/>
          </p:nvPr>
        </p:nvSpPr>
        <p:spPr>
          <a:xfrm>
            <a:off x="4905762" y="2600960"/>
            <a:ext cx="3671998" cy="3728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458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873761" y="5058968"/>
            <a:ext cx="7703999" cy="12707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Kontakt</a:t>
            </a:r>
          </a:p>
          <a:p>
            <a:pPr lvl="0"/>
            <a:r>
              <a:rPr lang="de-AT" dirty="0" smtClean="0"/>
              <a:t>Kontakt</a:t>
            </a:r>
          </a:p>
          <a:p>
            <a:pPr lvl="0"/>
            <a:r>
              <a:rPr lang="de-AT" dirty="0" smtClean="0"/>
              <a:t>Kontakt</a:t>
            </a:r>
          </a:p>
          <a:p>
            <a:pPr lvl="0"/>
            <a:endParaRPr lang="de-AT" dirty="0" smtClean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73760" y="2787595"/>
            <a:ext cx="7704000" cy="214748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28510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re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148667" y="6319521"/>
            <a:ext cx="4995333" cy="53848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pic>
        <p:nvPicPr>
          <p:cNvPr id="5" name="Bild 4" descr="Ministerium_URL_Schriftzu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0" y="733730"/>
            <a:ext cx="1311482" cy="1202002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6360160" y="195250"/>
            <a:ext cx="2783840" cy="73947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985521" y="2521235"/>
            <a:ext cx="6659999" cy="161999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985963" y="4394029"/>
            <a:ext cx="2674681" cy="54204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1400"/>
            </a:lvl1pPr>
          </a:lstStyle>
          <a:p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" y="238010"/>
            <a:ext cx="4425610" cy="6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0" y="1814263"/>
            <a:ext cx="7704000" cy="4515417"/>
          </a:xfrm>
          <a:prstGeom prst="rect">
            <a:avLst/>
          </a:prstGeom>
        </p:spPr>
        <p:txBody>
          <a:bodyPr vert="horz" lIns="0" tIns="0" rIns="0" bIns="0"/>
          <a:lstStyle>
            <a:lvl1pPr marL="361950" indent="-361950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000" cap="all">
                <a:solidFill>
                  <a:srgbClr val="000000"/>
                </a:solidFill>
              </a:defRPr>
            </a:lvl1pPr>
            <a:lvl2pPr marL="630238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2pPr>
            <a:lvl3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3pPr>
            <a:lvl4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4pPr>
            <a:lvl5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32647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800000"/>
            <a:ext cx="7704000" cy="452967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2673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2"/>
          </p:nvPr>
        </p:nvSpPr>
        <p:spPr>
          <a:xfrm>
            <a:off x="4927601" y="2143760"/>
            <a:ext cx="3650160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3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905375" y="2143125"/>
            <a:ext cx="3671888" cy="41862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68573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873125" y="2143125"/>
            <a:ext cx="7704138" cy="41862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462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873125" y="1094263"/>
            <a:ext cx="7704138" cy="52351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8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65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 txBox="1">
            <a:spLocks/>
          </p:cNvSpPr>
          <p:nvPr userDrawn="1"/>
        </p:nvSpPr>
        <p:spPr>
          <a:xfrm>
            <a:off x="3279146" y="6377704"/>
            <a:ext cx="2590801" cy="25633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1F6BAE"/>
                </a:solidFill>
              </a:rPr>
              <a:t>---    </a:t>
            </a:r>
            <a:fld id="{B1A90074-32DC-E94D-8B6D-79A873F542B0}" type="slidenum">
              <a:rPr lang="de-DE">
                <a:solidFill>
                  <a:srgbClr val="1F6BAE"/>
                </a:solidFill>
              </a:rPr>
              <a:pPr/>
              <a:t>‹Nr.›</a:t>
            </a:fld>
            <a:r>
              <a:rPr lang="de-DE" dirty="0">
                <a:solidFill>
                  <a:srgbClr val="1F6BAE"/>
                </a:solidFill>
              </a:rPr>
              <a:t>    ---</a:t>
            </a:r>
          </a:p>
        </p:txBody>
      </p:sp>
      <p:sp>
        <p:nvSpPr>
          <p:cNvPr id="4" name="Foliennummernplatzhalter 3"/>
          <p:cNvSpPr txBox="1">
            <a:spLocks/>
          </p:cNvSpPr>
          <p:nvPr userDrawn="1"/>
        </p:nvSpPr>
        <p:spPr>
          <a:xfrm>
            <a:off x="877584" y="6377612"/>
            <a:ext cx="2150095" cy="25633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 smtClean="0">
                <a:solidFill>
                  <a:srgbClr val="1F6BAE"/>
                </a:solidFill>
              </a:rPr>
              <a:t>22.09.2017</a:t>
            </a:r>
            <a:endParaRPr lang="de-DE" dirty="0">
              <a:solidFill>
                <a:srgbClr val="1F6BAE"/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 userDrawn="1"/>
        </p:nvSpPr>
        <p:spPr>
          <a:xfrm>
            <a:off x="6807200" y="6387772"/>
            <a:ext cx="1802911" cy="25633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900" dirty="0" err="1" smtClean="0">
                <a:solidFill>
                  <a:srgbClr val="1F6BAE"/>
                </a:solidFill>
              </a:rPr>
              <a:t>bmlfuw.gv.at</a:t>
            </a:r>
            <a:endParaRPr lang="de-DE" sz="900" dirty="0">
              <a:solidFill>
                <a:srgbClr val="1F6BAE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19" y="235538"/>
            <a:ext cx="115164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2" r:id="rId1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705600" y="0"/>
            <a:ext cx="2438400" cy="156210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985520" y="2183838"/>
            <a:ext cx="6650480" cy="1741570"/>
          </a:xfrm>
        </p:spPr>
        <p:txBody>
          <a:bodyPr/>
          <a:lstStyle/>
          <a:p>
            <a:r>
              <a:rPr lang="de-AT" sz="2800" dirty="0" smtClean="0"/>
              <a:t>Öffentlichkeitsbeteiligung im Nuklearbereich und die österreichische Antiatompolitik</a:t>
            </a:r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016000" y="3894093"/>
            <a:ext cx="577776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cap="all" dirty="0" smtClean="0">
                <a:cs typeface="Times"/>
              </a:rPr>
              <a:t>ANDREAS MOLIN</a:t>
            </a:r>
            <a:endParaRPr lang="de-DE" sz="2000" cap="all" dirty="0">
              <a:cs typeface="Times"/>
            </a:endParaRPr>
          </a:p>
          <a:p>
            <a:r>
              <a:rPr lang="de-DE" sz="1400" cap="all" dirty="0" smtClean="0">
                <a:cs typeface="Times"/>
              </a:rPr>
              <a:t>Allgemeine Koordination von Nuklearangelegenheiten</a:t>
            </a:r>
            <a:endParaRPr lang="de-DE" sz="1400" cap="all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547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73760" y="977527"/>
            <a:ext cx="7704000" cy="720000"/>
          </a:xfrm>
        </p:spPr>
        <p:txBody>
          <a:bodyPr/>
          <a:lstStyle/>
          <a:p>
            <a:r>
              <a:rPr lang="de-AT" sz="2000" dirty="0" smtClean="0"/>
              <a:t>Österreichs Anti-Atom-Politik</a:t>
            </a:r>
            <a:endParaRPr lang="de-DE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73761" y="2007568"/>
            <a:ext cx="7703999" cy="418592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2000" b="1" dirty="0"/>
              <a:t>„Energie Union ohne Kernenergie</a:t>
            </a:r>
            <a:r>
              <a:rPr lang="de-DE" sz="2000" b="1" dirty="0" smtClean="0"/>
              <a:t>“</a:t>
            </a:r>
            <a:br>
              <a:rPr lang="de-DE" sz="2000" b="1" dirty="0" smtClean="0"/>
            </a:br>
            <a:r>
              <a:rPr lang="de-DE" sz="2000" b="1" dirty="0" smtClean="0"/>
              <a:t>Ausstieg </a:t>
            </a:r>
            <a:r>
              <a:rPr lang="de-DE" sz="2000" b="1" dirty="0"/>
              <a:t>aus der energetischen Nutzung der Kernenergie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2000" b="1" dirty="0" smtClean="0"/>
              <a:t>Ständige Verbesserung </a:t>
            </a:r>
            <a:r>
              <a:rPr lang="de-DE" sz="2000" b="1" dirty="0"/>
              <a:t>der nuklearen </a:t>
            </a:r>
            <a:r>
              <a:rPr lang="de-DE" sz="2000" b="1" dirty="0" smtClean="0"/>
              <a:t>Sicherheit – </a:t>
            </a:r>
            <a:br>
              <a:rPr lang="de-DE" sz="2000" b="1" dirty="0" smtClean="0"/>
            </a:br>
            <a:r>
              <a:rPr lang="de-DE" sz="2000" b="1" dirty="0" smtClean="0"/>
              <a:t>Risikominimierung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2000" b="1" dirty="0"/>
              <a:t>Transparenz und Partizipation im </a:t>
            </a:r>
            <a:r>
              <a:rPr lang="de-DE" sz="2000" b="1" dirty="0" smtClean="0"/>
              <a:t>Nuklearsektor</a:t>
            </a:r>
            <a:endParaRPr lang="en-GB" sz="2000" b="1" dirty="0" smtClean="0"/>
          </a:p>
          <a:p>
            <a:pPr marL="613138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1500" b="1" dirty="0" smtClean="0"/>
              <a:t>Beteiligungsmöglichkeiten </a:t>
            </a:r>
            <a:r>
              <a:rPr lang="de-DE" sz="1500" b="1" dirty="0"/>
              <a:t>für Bürgerinnen und Bürger an grenzüberschreitenden </a:t>
            </a:r>
            <a:r>
              <a:rPr lang="de-DE" sz="1500" b="1" dirty="0" smtClean="0"/>
              <a:t>Verfahren</a:t>
            </a:r>
            <a:endParaRPr lang="en-GB" sz="1500" b="1" dirty="0" smtClean="0"/>
          </a:p>
          <a:p>
            <a:pPr marL="613138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1500" b="1" dirty="0" smtClean="0"/>
              <a:t>Kooperation </a:t>
            </a:r>
            <a:r>
              <a:rPr lang="de-DE" sz="1500" b="1" dirty="0"/>
              <a:t>mit </a:t>
            </a:r>
            <a:r>
              <a:rPr lang="de-DE" sz="1500" b="1" dirty="0" smtClean="0"/>
              <a:t>der Zivilgesellschaft</a:t>
            </a:r>
            <a:endParaRPr lang="en-GB" sz="1500" b="1" dirty="0" smtClean="0"/>
          </a:p>
          <a:p>
            <a:pPr marL="613138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1500" b="1" dirty="0" smtClean="0"/>
              <a:t>Initiativen </a:t>
            </a:r>
            <a:r>
              <a:rPr lang="de-DE" sz="1500" b="1" dirty="0"/>
              <a:t>für Transparenz und Partizipation auf bilateraler, europäischer und internationaler </a:t>
            </a:r>
            <a:r>
              <a:rPr lang="de-DE" sz="1500" b="1" dirty="0" smtClean="0"/>
              <a:t>Ebene</a:t>
            </a:r>
            <a:endParaRPr lang="en-GB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29678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73760" y="977527"/>
            <a:ext cx="7704000" cy="720000"/>
          </a:xfrm>
        </p:spPr>
        <p:txBody>
          <a:bodyPr/>
          <a:lstStyle/>
          <a:p>
            <a:r>
              <a:rPr lang="de-AT" sz="2000" dirty="0" smtClean="0"/>
              <a:t>(Öffentlichkeits-)BETEILIUNG – Rechtsinstrumente</a:t>
            </a:r>
            <a:endParaRPr lang="de-AT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73761" y="1521151"/>
            <a:ext cx="7703999" cy="4811283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err="1" smtClean="0"/>
              <a:t>Aarhus</a:t>
            </a:r>
            <a:r>
              <a:rPr lang="de-AT" sz="2000" b="1" dirty="0" smtClean="0"/>
              <a:t>-Konvention - </a:t>
            </a:r>
            <a:r>
              <a:rPr lang="de-AT" sz="2000" dirty="0" smtClean="0"/>
              <a:t>Übereinkommen über den Zugang zu Informationen, die Öffentlichkeitsbeteiligung an Entscheidungs-verfahren und den Zugang zu Gerichten in Umweltangelegenheiten (UN-ECE),</a:t>
            </a:r>
            <a:br>
              <a:rPr lang="de-AT" sz="2000" dirty="0" smtClean="0"/>
            </a:br>
            <a:r>
              <a:rPr lang="de-AT" sz="2000" dirty="0" smtClean="0"/>
              <a:t>einschlägige EU-Richtlinien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err="1" smtClean="0"/>
              <a:t>Espoo</a:t>
            </a:r>
            <a:r>
              <a:rPr lang="de-AT" sz="2000" b="1" dirty="0" smtClean="0"/>
              <a:t>-Konvention - </a:t>
            </a:r>
            <a:r>
              <a:rPr lang="de-AT" sz="2000" dirty="0" smtClean="0"/>
              <a:t>Übereinkommen über die Umweltverträglichkeits-prüfung im grenzüberschreitenden Rahmen (UN-ECE),</a:t>
            </a:r>
            <a:br>
              <a:rPr lang="de-AT" sz="2000" dirty="0" smtClean="0"/>
            </a:br>
            <a:r>
              <a:rPr lang="de-AT" sz="2000" dirty="0" smtClean="0"/>
              <a:t>einschlägige EU-Richtlinien</a:t>
            </a:r>
          </a:p>
          <a:p>
            <a:pPr marL="613138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500" b="1" dirty="0" smtClean="0"/>
              <a:t>Öffentlichkeit:</a:t>
            </a:r>
            <a:r>
              <a:rPr lang="de-AT" sz="1500" dirty="0" smtClean="0"/>
              <a:t> Stellungnahmen, Anhörungen</a:t>
            </a:r>
          </a:p>
          <a:p>
            <a:pPr marL="613138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500" b="1" dirty="0" smtClean="0"/>
              <a:t>Staatliche Ebene: </a:t>
            </a:r>
            <a:r>
              <a:rPr lang="de-AT" sz="1500" dirty="0" smtClean="0"/>
              <a:t>Stellungnahmen, Anhörungen, Konsultationen, Monitoring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smtClean="0"/>
              <a:t>Bilaterale Abkommen </a:t>
            </a:r>
            <a:r>
              <a:rPr lang="de-AT" sz="2000" dirty="0" smtClean="0"/>
              <a:t>(staatliche Ebene)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smtClean="0"/>
              <a:t>IAEA Konventionen, etc. </a:t>
            </a:r>
            <a:r>
              <a:rPr lang="de-AT" sz="2000" dirty="0" smtClean="0"/>
              <a:t>(von begrenzter Auswirkung)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9624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73760" y="977527"/>
            <a:ext cx="7704000" cy="720000"/>
          </a:xfrm>
        </p:spPr>
        <p:txBody>
          <a:bodyPr/>
          <a:lstStyle/>
          <a:p>
            <a:r>
              <a:rPr lang="de-AT" sz="2000" dirty="0"/>
              <a:t>(</a:t>
            </a:r>
            <a:r>
              <a:rPr lang="de-AT" sz="2000" dirty="0" smtClean="0"/>
              <a:t>Öffentlichkeits-)</a:t>
            </a:r>
            <a:r>
              <a:rPr lang="de-AT" sz="2000" dirty="0"/>
              <a:t>BETEILIUNG – </a:t>
            </a:r>
            <a:r>
              <a:rPr lang="de-AT" sz="2000" dirty="0" smtClean="0"/>
              <a:t>GRUNDSÄTZE</a:t>
            </a:r>
            <a:endParaRPr lang="de-DE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73761" y="2007568"/>
            <a:ext cx="7703999" cy="418592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smtClean="0"/>
              <a:t>Beteiligung </a:t>
            </a:r>
            <a:r>
              <a:rPr lang="de-AT" sz="2000" dirty="0" smtClean="0"/>
              <a:t>wenn nachteilige grenzüberschreitende Auswirkungen nicht ausgeschlossen werden können (deterministisch), aber </a:t>
            </a:r>
            <a:r>
              <a:rPr lang="de-AT" sz="2000" b="1" dirty="0" smtClean="0"/>
              <a:t>“</a:t>
            </a:r>
            <a:r>
              <a:rPr lang="de-AT" sz="2000" b="1" dirty="0" err="1" smtClean="0"/>
              <a:t>graded</a:t>
            </a:r>
            <a:r>
              <a:rPr lang="de-AT" sz="2000" b="1" dirty="0" smtClean="0"/>
              <a:t>-approach”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smtClean="0"/>
              <a:t>Nachteilige Auswirkungen: </a:t>
            </a:r>
            <a:r>
              <a:rPr lang="de-AT" sz="2000" dirty="0" smtClean="0"/>
              <a:t>wenn Maßnahmen erforderlich sind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smtClean="0"/>
              <a:t>Beteiligung der Öffentlichkeit ermöglichen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AT" sz="2000" b="1" dirty="0" smtClean="0"/>
              <a:t>Fachstellungnahmen, Konsultationen, etc., um </a:t>
            </a:r>
          </a:p>
          <a:p>
            <a:pPr marL="613138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500" dirty="0" smtClean="0"/>
              <a:t>Österreichs Sicherheits- und Umweltinteressen zu vertreten und</a:t>
            </a:r>
          </a:p>
          <a:p>
            <a:pPr marL="613138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500" dirty="0" smtClean="0"/>
              <a:t>kompetente und umfassende Information der Öffentlichkeit zu ermöglichen</a:t>
            </a:r>
            <a:br>
              <a:rPr lang="de-AT" sz="1500" dirty="0" smtClean="0"/>
            </a:br>
            <a:r>
              <a:rPr lang="de-AT" sz="1500" dirty="0" smtClean="0"/>
              <a:t>(Umweltbundesamt http://www.umweltbundesamt.at/umweltinformation/kernenergie/)</a:t>
            </a:r>
            <a:endParaRPr lang="de-AT" sz="1500" dirty="0"/>
          </a:p>
        </p:txBody>
      </p:sp>
    </p:spTree>
    <p:extLst>
      <p:ext uri="{BB962C8B-B14F-4D97-AF65-F5344CB8AC3E}">
        <p14:creationId xmlns:p14="http://schemas.microsoft.com/office/powerpoint/2010/main" val="19624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Möglichkeiten: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Kooperation mit der Zivilgesellschaft – </a:t>
            </a:r>
            <a:br>
              <a:rPr lang="de-AT" dirty="0" smtClean="0"/>
            </a:br>
            <a:r>
              <a:rPr lang="de-AT" dirty="0" smtClean="0"/>
              <a:t>Möglichkeiten und Grenzen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73761" y="2600959"/>
            <a:ext cx="3671998" cy="1834307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Weiterentwicklung/Interpretation des Rechtsrahmens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Beteiligungsmöglichkeiten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Evidenz </a:t>
            </a:r>
            <a:r>
              <a:rPr lang="de-AT" sz="1800" dirty="0" smtClean="0"/>
              <a:t>schaffen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Einschlägige Initiativen</a:t>
            </a:r>
            <a:endParaRPr lang="de-AT" sz="1800" dirty="0" smtClean="0"/>
          </a:p>
          <a:p>
            <a:pPr>
              <a:spcBef>
                <a:spcPts val="1200"/>
              </a:spcBef>
            </a:pPr>
            <a:endParaRPr lang="en-GB" dirty="0" smtClean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Grenzen:</a:t>
            </a:r>
            <a:endParaRPr lang="de-DE" dirty="0"/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4905762" y="2600961"/>
            <a:ext cx="3671998" cy="207359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Bestehender Rechtsrahmen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Formal und faktenbasiert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Kapazitäten und Ressourcen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Österreich zentriert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1800" dirty="0" smtClean="0"/>
              <a:t>Keine Rechtsberatung</a:t>
            </a:r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2538775" y="4829982"/>
            <a:ext cx="4280768" cy="1459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de-AT" dirty="0" smtClean="0">
                <a:solidFill>
                  <a:srgbClr val="1F6BAE"/>
                </a:solidFill>
              </a:rPr>
              <a:t>Allgemeine Themen: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dirty="0" smtClean="0"/>
              <a:t>Sprachenfrage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dirty="0" smtClean="0"/>
              <a:t>Vertraulichkeit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dirty="0" smtClean="0"/>
              <a:t>Betroffenheit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62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3761" y="4238171"/>
            <a:ext cx="7703999" cy="2091508"/>
          </a:xfrm>
        </p:spPr>
        <p:txBody>
          <a:bodyPr/>
          <a:lstStyle/>
          <a:p>
            <a:r>
              <a:rPr lang="de-DE" sz="1800" dirty="0" smtClean="0"/>
              <a:t>Andreas </a:t>
            </a:r>
            <a:r>
              <a:rPr lang="de-DE" sz="1800" dirty="0" err="1" smtClean="0"/>
              <a:t>Molin</a:t>
            </a:r>
            <a:r>
              <a:rPr lang="de-DE" sz="1800" dirty="0" smtClean="0"/>
              <a:t>, AL Dipl.-Ing.</a:t>
            </a:r>
          </a:p>
          <a:p>
            <a:r>
              <a:rPr lang="de-DE" sz="1800" dirty="0"/>
              <a:t>Abteilung I/6, Allgemeine Koordination von Nuklearangelegenheiten </a:t>
            </a:r>
          </a:p>
          <a:p>
            <a:r>
              <a:rPr lang="de-DE" sz="1800" dirty="0" err="1"/>
              <a:t>Stubenbastei</a:t>
            </a:r>
            <a:r>
              <a:rPr lang="de-DE" sz="1800" dirty="0"/>
              <a:t> 5, 1010 Wien </a:t>
            </a:r>
          </a:p>
          <a:p>
            <a:r>
              <a:rPr lang="de-DE" sz="1800" dirty="0"/>
              <a:t>T +43 1 71100 614005, F +43 1 5131679 7210 </a:t>
            </a:r>
          </a:p>
          <a:p>
            <a:r>
              <a:rPr lang="de-DE" sz="1800" dirty="0" smtClean="0"/>
              <a:t>andreas.molin@bmlfuw.gv.at </a:t>
            </a: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Danke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7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ell">
  <a:themeElements>
    <a:clrScheme name="Benutzerdefiniert 2">
      <a:dk1>
        <a:sysClr val="windowText" lastClr="000000"/>
      </a:dk1>
      <a:lt1>
        <a:sysClr val="window" lastClr="FFFFFF"/>
      </a:lt1>
      <a:dk2>
        <a:srgbClr val="00518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4000"/>
          </a:lnSpc>
          <a:defRPr sz="3400" cap="all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Bildschirmpräsentation (4:3)</PresentationFormat>
  <Paragraphs>52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Generell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Andi</dc:creator>
  <cp:lastModifiedBy>MOLIN, Andreas</cp:lastModifiedBy>
  <cp:revision>290</cp:revision>
  <cp:lastPrinted>2017-09-15T09:24:31Z</cp:lastPrinted>
  <dcterms:created xsi:type="dcterms:W3CDTF">2014-04-04T08:09:18Z</dcterms:created>
  <dcterms:modified xsi:type="dcterms:W3CDTF">2017-09-18T07:43:10Z</dcterms:modified>
</cp:coreProperties>
</file>