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83" r:id="rId3"/>
    <p:sldId id="258" r:id="rId4"/>
    <p:sldId id="279" r:id="rId5"/>
    <p:sldId id="281" r:id="rId6"/>
    <p:sldId id="280" r:id="rId7"/>
    <p:sldId id="282" r:id="rId8"/>
    <p:sldId id="284" r:id="rId9"/>
    <p:sldId id="285" r:id="rId10"/>
    <p:sldId id="286" r:id="rId11"/>
    <p:sldId id="287" r:id="rId12"/>
    <p:sldId id="288" r:id="rId13"/>
    <p:sldId id="293" r:id="rId14"/>
    <p:sldId id="294" r:id="rId15"/>
    <p:sldId id="289" r:id="rId16"/>
    <p:sldId id="290" r:id="rId17"/>
    <p:sldId id="291" r:id="rId18"/>
    <p:sldId id="292" r:id="rId19"/>
    <p:sldId id="260"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0"/>
    <p:restoredTop sz="64779" autoAdjust="0"/>
  </p:normalViewPr>
  <p:slideViewPr>
    <p:cSldViewPr>
      <p:cViewPr>
        <p:scale>
          <a:sx n="89" d="100"/>
          <a:sy n="89" d="100"/>
        </p:scale>
        <p:origin x="2288"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4E1627-942F-440F-AD35-1402E5146626}" type="datetimeFigureOut">
              <a:rPr lang="de-AT" smtClean="0"/>
              <a:t>18.09.17</a:t>
            </a:fld>
            <a:endParaRPr lang="de-AT"/>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8C263D-2710-4C99-A9DC-DB8A98BBA73A}" type="slidenum">
              <a:rPr lang="de-AT" smtClean="0"/>
              <a:t>‹#›</a:t>
            </a:fld>
            <a:endParaRPr lang="de-AT"/>
          </a:p>
        </p:txBody>
      </p:sp>
    </p:spTree>
    <p:extLst>
      <p:ext uri="{BB962C8B-B14F-4D97-AF65-F5344CB8AC3E}">
        <p14:creationId xmlns:p14="http://schemas.microsoft.com/office/powerpoint/2010/main" val="663790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4A8C263D-2710-4C99-A9DC-DB8A98BBA73A}" type="slidenum">
              <a:rPr lang="de-AT" smtClean="0"/>
              <a:t>1</a:t>
            </a:fld>
            <a:endParaRPr lang="de-AT"/>
          </a:p>
        </p:txBody>
      </p:sp>
    </p:spTree>
    <p:extLst>
      <p:ext uri="{BB962C8B-B14F-4D97-AF65-F5344CB8AC3E}">
        <p14:creationId xmlns:p14="http://schemas.microsoft.com/office/powerpoint/2010/main" val="2559342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10"/>
          </p:nvPr>
        </p:nvSpPr>
        <p:spPr/>
        <p:txBody>
          <a:bodyPr/>
          <a:lstStyle/>
          <a:p>
            <a:fld id="{4A8C263D-2710-4C99-A9DC-DB8A98BBA73A}" type="slidenum">
              <a:rPr lang="de-AT" smtClean="0"/>
              <a:t>3</a:t>
            </a:fld>
            <a:endParaRPr lang="de-AT"/>
          </a:p>
        </p:txBody>
      </p:sp>
    </p:spTree>
    <p:extLst>
      <p:ext uri="{BB962C8B-B14F-4D97-AF65-F5344CB8AC3E}">
        <p14:creationId xmlns:p14="http://schemas.microsoft.com/office/powerpoint/2010/main" val="17597295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FF00"/>
                </a:solidFill>
              </a:rPr>
              <a:t>Note: This is only for reference. Will</a:t>
            </a:r>
            <a:r>
              <a:rPr lang="en-US" baseline="0" dirty="0" smtClean="0">
                <a:solidFill>
                  <a:srgbClr val="FFFF00"/>
                </a:solidFill>
              </a:rPr>
              <a:t> not be discussed in any detail – need not be translated!</a:t>
            </a:r>
            <a:endParaRPr lang="en-US" dirty="0">
              <a:solidFill>
                <a:srgbClr val="FFFF00"/>
              </a:solidFill>
            </a:endParaRPr>
          </a:p>
        </p:txBody>
      </p:sp>
      <p:sp>
        <p:nvSpPr>
          <p:cNvPr id="4" name="Slide Number Placeholder 3"/>
          <p:cNvSpPr>
            <a:spLocks noGrp="1"/>
          </p:cNvSpPr>
          <p:nvPr>
            <p:ph type="sldNum" sz="quarter" idx="10"/>
          </p:nvPr>
        </p:nvSpPr>
        <p:spPr/>
        <p:txBody>
          <a:bodyPr/>
          <a:lstStyle/>
          <a:p>
            <a:fld id="{4A8C263D-2710-4C99-A9DC-DB8A98BBA73A}" type="slidenum">
              <a:rPr lang="de-AT" smtClean="0"/>
              <a:t>5</a:t>
            </a:fld>
            <a:endParaRPr lang="de-AT"/>
          </a:p>
        </p:txBody>
      </p:sp>
    </p:spTree>
    <p:extLst>
      <p:ext uri="{BB962C8B-B14F-4D97-AF65-F5344CB8AC3E}">
        <p14:creationId xmlns:p14="http://schemas.microsoft.com/office/powerpoint/2010/main" val="901651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C263D-2710-4C99-A9DC-DB8A98BBA73A}" type="slidenum">
              <a:rPr lang="de-AT" smtClean="0"/>
              <a:t>12</a:t>
            </a:fld>
            <a:endParaRPr lang="de-AT"/>
          </a:p>
        </p:txBody>
      </p:sp>
    </p:spTree>
    <p:extLst>
      <p:ext uri="{BB962C8B-B14F-4D97-AF65-F5344CB8AC3E}">
        <p14:creationId xmlns:p14="http://schemas.microsoft.com/office/powerpoint/2010/main" val="1125828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C263D-2710-4C99-A9DC-DB8A98BBA73A}" type="slidenum">
              <a:rPr lang="de-AT" smtClean="0"/>
              <a:t>15</a:t>
            </a:fld>
            <a:endParaRPr lang="de-AT"/>
          </a:p>
        </p:txBody>
      </p:sp>
    </p:spTree>
    <p:extLst>
      <p:ext uri="{BB962C8B-B14F-4D97-AF65-F5344CB8AC3E}">
        <p14:creationId xmlns:p14="http://schemas.microsoft.com/office/powerpoint/2010/main" val="3631224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C263D-2710-4C99-A9DC-DB8A98BBA73A}" type="slidenum">
              <a:rPr lang="de-AT" smtClean="0"/>
              <a:t>19</a:t>
            </a:fld>
            <a:endParaRPr lang="de-AT"/>
          </a:p>
        </p:txBody>
      </p:sp>
    </p:spTree>
    <p:extLst>
      <p:ext uri="{BB962C8B-B14F-4D97-AF65-F5344CB8AC3E}">
        <p14:creationId xmlns:p14="http://schemas.microsoft.com/office/powerpoint/2010/main" val="1579860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AT"/>
          </a:p>
        </p:txBody>
      </p:sp>
      <p:sp>
        <p:nvSpPr>
          <p:cNvPr id="4" name="Datumsplatzhalter 3"/>
          <p:cNvSpPr>
            <a:spLocks noGrp="1"/>
          </p:cNvSpPr>
          <p:nvPr>
            <p:ph type="dt" sz="half" idx="10"/>
          </p:nvPr>
        </p:nvSpPr>
        <p:spPr/>
        <p:txBody>
          <a:bodyPr/>
          <a:lstStyle/>
          <a:p>
            <a:fld id="{199EA81A-CC49-4E5B-A708-61E167583FAF}" type="datetime1">
              <a:rPr lang="de-AT" smtClean="0"/>
              <a:t>18.09.17</a:t>
            </a:fld>
            <a:endParaRPr lang="de-AT"/>
          </a:p>
        </p:txBody>
      </p:sp>
      <p:sp>
        <p:nvSpPr>
          <p:cNvPr id="5" name="Fußzeilenplatzhalter 4"/>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6" name="Foliennummernplatzhalter 5"/>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336503746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69F87299-21FE-465F-B55F-5DD3756861D5}" type="datetime1">
              <a:rPr lang="de-AT" smtClean="0"/>
              <a:t>18.09.17</a:t>
            </a:fld>
            <a:endParaRPr lang="de-AT"/>
          </a:p>
        </p:txBody>
      </p:sp>
      <p:sp>
        <p:nvSpPr>
          <p:cNvPr id="5" name="Fußzeilenplatzhalter 4"/>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6" name="Foliennummernplatzhalter 5"/>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1841381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FCBF1A42-0238-4D0D-9997-73279468CE37}" type="datetime1">
              <a:rPr lang="de-AT" smtClean="0"/>
              <a:t>18.09.17</a:t>
            </a:fld>
            <a:endParaRPr lang="de-AT"/>
          </a:p>
        </p:txBody>
      </p:sp>
      <p:sp>
        <p:nvSpPr>
          <p:cNvPr id="5" name="Fußzeilenplatzhalter 4"/>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6" name="Foliennummernplatzhalter 5"/>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18419078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10"/>
          </p:nvPr>
        </p:nvSpPr>
        <p:spPr/>
        <p:txBody>
          <a:bodyPr/>
          <a:lstStyle/>
          <a:p>
            <a:fld id="{87F8D289-6BA6-40BD-B86A-4CD6287884AE}" type="datetime1">
              <a:rPr lang="de-AT" smtClean="0"/>
              <a:t>18.09.17</a:t>
            </a:fld>
            <a:endParaRPr lang="de-AT"/>
          </a:p>
        </p:txBody>
      </p:sp>
      <p:sp>
        <p:nvSpPr>
          <p:cNvPr id="5" name="Fußzeilenplatzhalter 4"/>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6" name="Foliennummernplatzhalter 5"/>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165914027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67AF59CF-EFD1-45BB-B5C3-2C8B1EACE03A}" type="datetime1">
              <a:rPr lang="de-AT" smtClean="0"/>
              <a:t>18.09.17</a:t>
            </a:fld>
            <a:endParaRPr lang="de-AT"/>
          </a:p>
        </p:txBody>
      </p:sp>
      <p:sp>
        <p:nvSpPr>
          <p:cNvPr id="5" name="Fußzeilenplatzhalter 4"/>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6" name="Foliennummernplatzhalter 5"/>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20200617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p:cNvSpPr>
            <a:spLocks noGrp="1"/>
          </p:cNvSpPr>
          <p:nvPr>
            <p:ph type="dt" sz="half" idx="10"/>
          </p:nvPr>
        </p:nvSpPr>
        <p:spPr/>
        <p:txBody>
          <a:bodyPr/>
          <a:lstStyle/>
          <a:p>
            <a:fld id="{44874B00-468F-48E4-895C-7A814DCE13A5}" type="datetime1">
              <a:rPr lang="de-AT" smtClean="0"/>
              <a:t>18.09.17</a:t>
            </a:fld>
            <a:endParaRPr lang="de-AT"/>
          </a:p>
        </p:txBody>
      </p:sp>
      <p:sp>
        <p:nvSpPr>
          <p:cNvPr id="6" name="Fußzeilenplatzhalter 5"/>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7" name="Foliennummernplatzhalter 6"/>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29082221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p:cNvSpPr>
            <a:spLocks noGrp="1"/>
          </p:cNvSpPr>
          <p:nvPr>
            <p:ph type="dt" sz="half" idx="10"/>
          </p:nvPr>
        </p:nvSpPr>
        <p:spPr/>
        <p:txBody>
          <a:bodyPr/>
          <a:lstStyle/>
          <a:p>
            <a:fld id="{74EE81B8-94F9-46E7-8A4D-E132AFB58E22}" type="datetime1">
              <a:rPr lang="de-AT" smtClean="0"/>
              <a:t>18.09.17</a:t>
            </a:fld>
            <a:endParaRPr lang="de-AT"/>
          </a:p>
        </p:txBody>
      </p:sp>
      <p:sp>
        <p:nvSpPr>
          <p:cNvPr id="8" name="Fußzeilenplatzhalter 7"/>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9" name="Foliennummernplatzhalter 8"/>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182282893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2"/>
          <p:cNvSpPr>
            <a:spLocks noGrp="1"/>
          </p:cNvSpPr>
          <p:nvPr>
            <p:ph type="dt" sz="half" idx="10"/>
          </p:nvPr>
        </p:nvSpPr>
        <p:spPr/>
        <p:txBody>
          <a:bodyPr/>
          <a:lstStyle/>
          <a:p>
            <a:fld id="{722575C5-4C4B-4E8B-95D8-DAC9DB42E0C5}" type="datetime1">
              <a:rPr lang="de-AT" smtClean="0"/>
              <a:t>18.09.17</a:t>
            </a:fld>
            <a:endParaRPr lang="de-AT"/>
          </a:p>
        </p:txBody>
      </p:sp>
      <p:sp>
        <p:nvSpPr>
          <p:cNvPr id="4" name="Fußzeilenplatzhalter 3"/>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5" name="Foliennummernplatzhalter 4"/>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33546174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D0BC8009-232A-4F86-BEEB-00017E34E1A4}" type="datetime1">
              <a:rPr lang="de-AT" smtClean="0"/>
              <a:t>18.09.17</a:t>
            </a:fld>
            <a:endParaRPr lang="de-AT"/>
          </a:p>
        </p:txBody>
      </p:sp>
      <p:sp>
        <p:nvSpPr>
          <p:cNvPr id="3" name="Fußzeilenplatzhalter 2"/>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4" name="Foliennummernplatzhalter 3"/>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337931367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AE922842-7EBE-47B8-8EF8-B3913E107DC2}" type="datetime1">
              <a:rPr lang="de-AT" smtClean="0"/>
              <a:t>18.09.17</a:t>
            </a:fld>
            <a:endParaRPr lang="de-AT"/>
          </a:p>
        </p:txBody>
      </p:sp>
      <p:sp>
        <p:nvSpPr>
          <p:cNvPr id="6" name="Fußzeilenplatzhalter 5"/>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7" name="Foliennummernplatzhalter 6"/>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2789240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E604AA42-4454-406B-8FED-C71C1149393B}" type="datetime1">
              <a:rPr lang="de-AT" smtClean="0"/>
              <a:t>18.09.17</a:t>
            </a:fld>
            <a:endParaRPr lang="de-AT"/>
          </a:p>
        </p:txBody>
      </p:sp>
      <p:sp>
        <p:nvSpPr>
          <p:cNvPr id="6" name="Fußzeilenplatzhalter 5"/>
          <p:cNvSpPr>
            <a:spLocks noGrp="1"/>
          </p:cNvSpPr>
          <p:nvPr>
            <p:ph type="ftr" sz="quarter" idx="11"/>
          </p:nvPr>
        </p:nvSpPr>
        <p:spPr/>
        <p:txBody>
          <a:bodyPr/>
          <a:lstStyle/>
          <a:p>
            <a:r>
              <a:rPr lang="de-AT"/>
              <a:t>ÖKOBÜRO – Allianz der Umweltbewegung, A-1070 Wien, Neustiftgasse 36/3a  T: +43 (0)1/5249377, F: +43 (0)1/5249377-20, E-Mail: office@oekobuero.at </a:t>
            </a:r>
          </a:p>
        </p:txBody>
      </p:sp>
      <p:sp>
        <p:nvSpPr>
          <p:cNvPr id="7" name="Foliennummernplatzhalter 6"/>
          <p:cNvSpPr>
            <a:spLocks noGrp="1"/>
          </p:cNvSpPr>
          <p:nvPr>
            <p:ph type="sldNum" sz="quarter" idx="12"/>
          </p:nvPr>
        </p:nvSpPr>
        <p:spPr/>
        <p:txBody>
          <a:bodyPr/>
          <a:lstStyle/>
          <a:p>
            <a:fld id="{05043EF7-36C7-45B3-A927-075C8ECB189C}" type="slidenum">
              <a:rPr lang="de-AT" smtClean="0"/>
              <a:t>‹#›</a:t>
            </a:fld>
            <a:endParaRPr lang="de-AT"/>
          </a:p>
        </p:txBody>
      </p:sp>
    </p:spTree>
    <p:extLst>
      <p:ext uri="{BB962C8B-B14F-4D97-AF65-F5344CB8AC3E}">
        <p14:creationId xmlns:p14="http://schemas.microsoft.com/office/powerpoint/2010/main" val="30652042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Grafik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556792" y="980728"/>
            <a:ext cx="13897835" cy="3863159"/>
          </a:xfrm>
          <a:prstGeom prst="rect">
            <a:avLst/>
          </a:prstGeom>
        </p:spPr>
      </p:pic>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306A03-9DD7-4FCD-BF51-44D33307E8A5}" type="datetime1">
              <a:rPr lang="de-AT" smtClean="0"/>
              <a:t>18.09.17</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AT"/>
              <a:t>ÖKOBÜRO – Allianz der Umweltbewegung, A-1070 Wien, Neustiftgasse 36/3a  T: +43 (0)1/5249377, F: +43 (0)1/5249377-20, E-Mail: office@oekobuero.at </a:t>
            </a:r>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043EF7-36C7-45B3-A927-075C8ECB189C}" type="slidenum">
              <a:rPr lang="de-AT" smtClean="0"/>
              <a:t>‹#›</a:t>
            </a:fld>
            <a:endParaRPr lang="de-AT"/>
          </a:p>
        </p:txBody>
      </p:sp>
    </p:spTree>
    <p:extLst>
      <p:ext uri="{BB962C8B-B14F-4D97-AF65-F5344CB8AC3E}">
        <p14:creationId xmlns:p14="http://schemas.microsoft.com/office/powerpoint/2010/main" val="194446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reaties.un.org/Pages/ViewDetails.aspx?src=IND&amp;mtdsg_no=XXVII-13&amp;chapter=27&amp;clang=_en#EndDec" TargetMode="External"/><Relationship Id="rId4" Type="http://schemas.openxmlformats.org/officeDocument/2006/relationships/hyperlink" Target="https://treaties.un.org/Pages/ViewDetails.aspx?src=TREATY&amp;mtdsg_no=XXVII-4&amp;chapter=27&amp;lang=en#EndDec"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9867" y="1124744"/>
            <a:ext cx="7772400" cy="1470025"/>
          </a:xfrm>
        </p:spPr>
        <p:txBody>
          <a:bodyPr>
            <a:normAutofit fontScale="90000"/>
          </a:bodyPr>
          <a:lstStyle/>
          <a:p>
            <a:r>
              <a:rPr lang="en-US" b="1" dirty="0" smtClean="0"/>
              <a:t>The Role of EU Law and EU Actors</a:t>
            </a:r>
            <a:br>
              <a:rPr lang="en-US" b="1" dirty="0" smtClean="0"/>
            </a:br>
            <a:r>
              <a:rPr lang="en-US" i="1" dirty="0" smtClean="0"/>
              <a:t>Help or Hindrance?</a:t>
            </a:r>
            <a:endParaRPr lang="en-US" b="1" dirty="0"/>
          </a:p>
        </p:txBody>
      </p:sp>
      <p:sp>
        <p:nvSpPr>
          <p:cNvPr id="4" name="Untertitel 3"/>
          <p:cNvSpPr>
            <a:spLocks noGrp="1"/>
          </p:cNvSpPr>
          <p:nvPr>
            <p:ph type="subTitle" idx="1"/>
          </p:nvPr>
        </p:nvSpPr>
        <p:spPr>
          <a:xfrm>
            <a:off x="1403648" y="3356992"/>
            <a:ext cx="6400800" cy="1752600"/>
          </a:xfrm>
        </p:spPr>
        <p:txBody>
          <a:bodyPr>
            <a:normAutofit fontScale="62500" lnSpcReduction="20000"/>
          </a:bodyPr>
          <a:lstStyle/>
          <a:p>
            <a:r>
              <a:rPr lang="en-US" b="1" i="1" dirty="0" smtClean="0"/>
              <a:t>Keynote talk at the 2</a:t>
            </a:r>
            <a:r>
              <a:rPr lang="en-US" b="1" i="1" baseline="30000" dirty="0" smtClean="0"/>
              <a:t>nd</a:t>
            </a:r>
            <a:r>
              <a:rPr lang="en-US" b="1" i="1" dirty="0" smtClean="0"/>
              <a:t> Conference: Antinuclear Cooperation Danube-Region</a:t>
            </a:r>
          </a:p>
          <a:p>
            <a:r>
              <a:rPr lang="en-US" b="1" i="1" dirty="0" smtClean="0"/>
              <a:t>Public Participation in Nuclear Projects – Opportunities and Challenges</a:t>
            </a:r>
          </a:p>
          <a:p>
            <a:endParaRPr lang="en-US" b="1" i="1" dirty="0" smtClean="0"/>
          </a:p>
          <a:p>
            <a:r>
              <a:rPr lang="en-US" b="1" i="1" dirty="0" smtClean="0"/>
              <a:t>September 22</a:t>
            </a:r>
            <a:r>
              <a:rPr lang="en-US" b="1" i="1" baseline="30000" dirty="0" smtClean="0"/>
              <a:t>nd</a:t>
            </a:r>
            <a:r>
              <a:rPr lang="en-US" b="1" i="1" dirty="0" smtClean="0"/>
              <a:t>, 2017, St. </a:t>
            </a:r>
            <a:r>
              <a:rPr lang="en-US" b="1" i="1" dirty="0" err="1" smtClean="0"/>
              <a:t>Pölten</a:t>
            </a:r>
            <a:r>
              <a:rPr lang="en-US" b="1" i="1" dirty="0" smtClean="0"/>
              <a:t>, Austria</a:t>
            </a:r>
            <a:endParaRPr lang="en-US" b="1" i="1" dirty="0"/>
          </a:p>
        </p:txBody>
      </p:sp>
      <p:sp>
        <p:nvSpPr>
          <p:cNvPr id="7" name="Textfeld 6"/>
          <p:cNvSpPr txBox="1"/>
          <p:nvPr/>
        </p:nvSpPr>
        <p:spPr>
          <a:xfrm>
            <a:off x="683568" y="5954570"/>
            <a:ext cx="7632848" cy="461665"/>
          </a:xfrm>
          <a:prstGeom prst="rect">
            <a:avLst/>
          </a:prstGeom>
          <a:noFill/>
        </p:spPr>
        <p:txBody>
          <a:bodyPr wrap="square" rtlCol="0">
            <a:spAutoFit/>
          </a:bodyPr>
          <a:lstStyle/>
          <a:p>
            <a:r>
              <a:rPr lang="de-AT" sz="1200" dirty="0"/>
              <a:t>ÖKOBÜRO – Allianz der Umweltbewegung, A-1070 Wien, Neustiftgasse 36/3a </a:t>
            </a:r>
          </a:p>
          <a:p>
            <a:r>
              <a:rPr lang="pt-BR" sz="1200" dirty="0"/>
              <a:t>T: +43 (0)1/5249377, F: +43 (0)1/5249377-20, E-Mail: office@oekobuero.at</a:t>
            </a:r>
            <a:endParaRPr lang="de-AT" sz="1200"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5622584"/>
            <a:ext cx="1765176" cy="860863"/>
          </a:xfrm>
          <a:prstGeom prst="rect">
            <a:avLst/>
          </a:prstGeom>
        </p:spPr>
      </p:pic>
    </p:spTree>
    <p:extLst>
      <p:ext uri="{BB962C8B-B14F-4D97-AF65-F5344CB8AC3E}">
        <p14:creationId xmlns:p14="http://schemas.microsoft.com/office/powerpoint/2010/main" val="164102915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Legal Provisions</a:t>
            </a:r>
            <a:endParaRPr lang="en-US" dirty="0"/>
          </a:p>
        </p:txBody>
      </p:sp>
      <p:sp>
        <p:nvSpPr>
          <p:cNvPr id="3" name="Content Placeholder 2"/>
          <p:cNvSpPr>
            <a:spLocks noGrp="1"/>
          </p:cNvSpPr>
          <p:nvPr>
            <p:ph idx="1"/>
          </p:nvPr>
        </p:nvSpPr>
        <p:spPr/>
        <p:txBody>
          <a:bodyPr/>
          <a:lstStyle/>
          <a:p>
            <a:r>
              <a:rPr lang="en-US" dirty="0" smtClean="0"/>
              <a:t>EIA Directive/SEA Directive + A2I/PP</a:t>
            </a:r>
          </a:p>
          <a:p>
            <a:r>
              <a:rPr lang="en-US" dirty="0" err="1" smtClean="0"/>
              <a:t>Euratom</a:t>
            </a:r>
            <a:r>
              <a:rPr lang="en-US" dirty="0" smtClean="0"/>
              <a:t>-derived provisions</a:t>
            </a:r>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14269471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Legal Provisions</a:t>
            </a:r>
            <a:br>
              <a:rPr lang="en-US" dirty="0" smtClean="0"/>
            </a:br>
            <a:r>
              <a:rPr lang="en-US" dirty="0" smtClean="0"/>
              <a:t>EIA Directive (2014/52/EU)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Note: Talking here about transboundary context. 7 Steps</a:t>
            </a:r>
          </a:p>
          <a:p>
            <a:pPr marL="514350" indent="-514350">
              <a:buFont typeface="+mj-lt"/>
              <a:buAutoNum type="arabicPeriod"/>
            </a:pPr>
            <a:r>
              <a:rPr lang="en-US" b="1" dirty="0" smtClean="0"/>
              <a:t>Notification/transmission of Info </a:t>
            </a:r>
            <a:r>
              <a:rPr lang="en-US" dirty="0" smtClean="0"/>
              <a:t>(Art. 7.1 and 7.2 EIAD – Art. 3 Espoo; c.f. AC Art. 6.2)</a:t>
            </a:r>
          </a:p>
          <a:p>
            <a:pPr marL="514350" indent="-514350">
              <a:buFont typeface="+mj-lt"/>
              <a:buAutoNum type="arabicPeriod"/>
            </a:pPr>
            <a:r>
              <a:rPr lang="en-US" b="1" dirty="0" smtClean="0"/>
              <a:t>Scoping</a:t>
            </a:r>
            <a:r>
              <a:rPr lang="en-US" dirty="0" smtClean="0"/>
              <a:t> (Article 5.2 EIAD)</a:t>
            </a:r>
          </a:p>
          <a:p>
            <a:pPr marL="514350" indent="-514350">
              <a:buFont typeface="+mj-lt"/>
              <a:buAutoNum type="arabicPeriod"/>
            </a:pPr>
            <a:r>
              <a:rPr lang="en-US" b="1" dirty="0" smtClean="0"/>
              <a:t>Preparation of the EIA info/report </a:t>
            </a:r>
            <a:r>
              <a:rPr lang="en-US" dirty="0" smtClean="0"/>
              <a:t>(Art. 5.1 and 5.3 and Annex IV EIAD -- Art. 4 and Appendix II Espoo)</a:t>
            </a:r>
          </a:p>
          <a:p>
            <a:pPr marL="514350" indent="-514350">
              <a:buFont typeface="+mj-lt"/>
              <a:buAutoNum type="arabicPeriod"/>
            </a:pPr>
            <a:r>
              <a:rPr lang="en-US" b="1" dirty="0" smtClean="0"/>
              <a:t>PUBLIC </a:t>
            </a:r>
            <a:r>
              <a:rPr lang="en-US" b="1" dirty="0"/>
              <a:t>PARTICIPATION </a:t>
            </a:r>
            <a:r>
              <a:rPr lang="en-US" dirty="0"/>
              <a:t>– information and consultation (Art. 6 and 7.3 EIAD – Art. 3.8, 2.2, 2.6 and 4.2 Espoo; c.f. Article </a:t>
            </a:r>
            <a:r>
              <a:rPr lang="en-US" dirty="0" smtClean="0"/>
              <a:t>6.3</a:t>
            </a:r>
          </a:p>
          <a:p>
            <a:pPr marL="514350" indent="-514350">
              <a:buFont typeface="+mj-lt"/>
              <a:buAutoNum type="arabicPeriod"/>
            </a:pPr>
            <a:r>
              <a:rPr lang="en-US" b="1" dirty="0" smtClean="0"/>
              <a:t>Consultation </a:t>
            </a:r>
            <a:r>
              <a:rPr lang="en-US" dirty="0"/>
              <a:t>between concerned Parties (Art. 8 EIAD – Art. 6.1 </a:t>
            </a:r>
            <a:r>
              <a:rPr lang="en-US" dirty="0" smtClean="0"/>
              <a:t>Espoo)</a:t>
            </a:r>
          </a:p>
          <a:p>
            <a:pPr marL="514350" indent="-514350">
              <a:buFont typeface="+mj-lt"/>
              <a:buAutoNum type="arabicPeriod"/>
            </a:pPr>
            <a:r>
              <a:rPr lang="en-US" b="1" dirty="0" smtClean="0"/>
              <a:t>Decision-making</a:t>
            </a:r>
            <a:r>
              <a:rPr lang="en-US" dirty="0"/>
              <a:t>: examination of the information gathered and final </a:t>
            </a:r>
            <a:r>
              <a:rPr lang="en-US" dirty="0" smtClean="0"/>
              <a:t>decision) Art</a:t>
            </a:r>
            <a:r>
              <a:rPr lang="en-US" dirty="0"/>
              <a:t>. </a:t>
            </a:r>
            <a:r>
              <a:rPr lang="en-US" dirty="0" smtClean="0"/>
              <a:t>8 EIAD </a:t>
            </a:r>
            <a:r>
              <a:rPr lang="en-US" dirty="0"/>
              <a:t>– Art. 6.1 Espoo; c.f. Art. 6.8 AC</a:t>
            </a:r>
            <a:r>
              <a:rPr lang="en-US" dirty="0" smtClean="0"/>
              <a:t>)</a:t>
            </a:r>
          </a:p>
          <a:p>
            <a:pPr marL="514350" indent="-514350">
              <a:buFont typeface="+mj-lt"/>
              <a:buAutoNum type="arabicPeriod"/>
            </a:pPr>
            <a:r>
              <a:rPr lang="en-US" b="1" dirty="0" smtClean="0"/>
              <a:t>Information on final decision</a:t>
            </a:r>
            <a:r>
              <a:rPr lang="en-US" dirty="0" smtClean="0"/>
              <a:t> (Art. 9 EIAD and Art. 6.2 Espoo; c.f. Art. 6.9 AC)</a:t>
            </a:r>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2757592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Legal </a:t>
            </a:r>
            <a:r>
              <a:rPr lang="en-US" dirty="0" smtClean="0"/>
              <a:t>Provisions</a:t>
            </a:r>
            <a:br>
              <a:rPr lang="en-US" dirty="0" smtClean="0"/>
            </a:br>
            <a:r>
              <a:rPr lang="en-US" dirty="0"/>
              <a:t>EIA Directive (2014/52/EU) </a:t>
            </a:r>
          </a:p>
        </p:txBody>
      </p:sp>
      <p:sp>
        <p:nvSpPr>
          <p:cNvPr id="3" name="Content Placeholder 2"/>
          <p:cNvSpPr>
            <a:spLocks noGrp="1"/>
          </p:cNvSpPr>
          <p:nvPr>
            <p:ph idx="1"/>
          </p:nvPr>
        </p:nvSpPr>
        <p:spPr/>
        <p:txBody>
          <a:bodyPr>
            <a:normAutofit/>
          </a:bodyPr>
          <a:lstStyle/>
          <a:p>
            <a:pPr>
              <a:spcBef>
                <a:spcPts val="0"/>
              </a:spcBef>
            </a:pPr>
            <a:r>
              <a:rPr lang="en-US" b="1" dirty="0" smtClean="0"/>
              <a:t>Issue 1</a:t>
            </a:r>
            <a:r>
              <a:rPr lang="en-US" dirty="0" smtClean="0"/>
              <a:t>: What if 2 MSs cannot agree whether there is likely to be a significant adverse effect? </a:t>
            </a:r>
            <a:endParaRPr lang="en-US" dirty="0" smtClean="0"/>
          </a:p>
          <a:p>
            <a:pPr>
              <a:spcBef>
                <a:spcPts val="0"/>
              </a:spcBef>
            </a:pPr>
            <a:r>
              <a:rPr lang="en-US" b="1" dirty="0" smtClean="0"/>
              <a:t>Issue </a:t>
            </a:r>
            <a:r>
              <a:rPr lang="en-US" b="1" dirty="0" smtClean="0"/>
              <a:t>2</a:t>
            </a:r>
            <a:r>
              <a:rPr lang="en-US" dirty="0" smtClean="0"/>
              <a:t>: </a:t>
            </a:r>
            <a:r>
              <a:rPr lang="en-US" i="1" dirty="0" smtClean="0"/>
              <a:t>Unlike for domestic public</a:t>
            </a:r>
            <a:r>
              <a:rPr lang="en-US" dirty="0" smtClean="0"/>
              <a:t>, transboundary p</a:t>
            </a:r>
            <a:r>
              <a:rPr lang="en-US" dirty="0" smtClean="0"/>
              <a:t>articipation maybe dependent </a:t>
            </a:r>
            <a:r>
              <a:rPr lang="en-US" dirty="0" smtClean="0"/>
              <a:t>on state action – what if neither source or affected state take action? (UK/DE for HPC, e.g.). Up to public concerned to decide whether to participate! (c.f. Aarhus)</a:t>
            </a:r>
          </a:p>
          <a:p>
            <a:pPr marL="0" marR="0" lvl="0" indent="0" defTabSz="914400" eaLnBrk="1" fontAlgn="auto" latinLnBrk="0" hangingPunct="1">
              <a:lnSpc>
                <a:spcPct val="100000"/>
              </a:lnSpc>
              <a:spcBef>
                <a:spcPts val="0"/>
              </a:spcBef>
              <a:spcAft>
                <a:spcPts val="0"/>
              </a:spcAft>
              <a:buClrTx/>
              <a:buSzTx/>
              <a:buNone/>
              <a:tabLst/>
              <a:defRPr/>
            </a:pPr>
            <a:endParaRPr lang="en-US" dirty="0" smtClean="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10097548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Legal Provisions</a:t>
            </a:r>
            <a:br>
              <a:rPr lang="en-US" dirty="0"/>
            </a:br>
            <a:r>
              <a:rPr lang="en-US" dirty="0"/>
              <a:t>EIA Directive (2014/52/EU) </a:t>
            </a:r>
          </a:p>
        </p:txBody>
      </p:sp>
      <p:sp>
        <p:nvSpPr>
          <p:cNvPr id="3" name="Content Placeholder 2"/>
          <p:cNvSpPr>
            <a:spLocks noGrp="1"/>
          </p:cNvSpPr>
          <p:nvPr>
            <p:ph idx="1"/>
          </p:nvPr>
        </p:nvSpPr>
        <p:spPr/>
        <p:txBody>
          <a:bodyPr>
            <a:normAutofit lnSpcReduction="10000"/>
          </a:bodyPr>
          <a:lstStyle/>
          <a:p>
            <a:pPr>
              <a:spcBef>
                <a:spcPts val="0"/>
              </a:spcBef>
            </a:pPr>
            <a:r>
              <a:rPr lang="en-US" b="1" dirty="0"/>
              <a:t>Issue 3</a:t>
            </a:r>
            <a:r>
              <a:rPr lang="en-US" dirty="0"/>
              <a:t>: Who is responsible for ensuring PP? Source or affected state? COMM proposal made joint body mandatory for consultations, 2014 Dir. Says </a:t>
            </a:r>
            <a:r>
              <a:rPr lang="en-US" i="1" dirty="0"/>
              <a:t>may</a:t>
            </a:r>
            <a:r>
              <a:rPr lang="en-US" dirty="0"/>
              <a:t>. (C.f. Aarhus case C-71 – ultimate responsibility always lies with the source state)</a:t>
            </a:r>
          </a:p>
          <a:p>
            <a:pPr>
              <a:spcBef>
                <a:spcPts val="0"/>
              </a:spcBef>
            </a:pPr>
            <a:r>
              <a:rPr lang="en-US" b="1" dirty="0"/>
              <a:t>Issue 4</a:t>
            </a:r>
            <a:r>
              <a:rPr lang="en-US" dirty="0"/>
              <a:t>: Need for </a:t>
            </a:r>
            <a:r>
              <a:rPr lang="en-US" dirty="0" smtClean="0"/>
              <a:t>participation </a:t>
            </a:r>
            <a:r>
              <a:rPr lang="en-US" dirty="0"/>
              <a:t>to be early, when all options are open (Art. 6.4), is not incorporated for foreign public for “detailed arrangements” in 2014 </a:t>
            </a:r>
            <a:r>
              <a:rPr lang="en-US" dirty="0" smtClean="0"/>
              <a:t>amendment</a:t>
            </a:r>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4487376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Key Legal Provisions</a:t>
            </a:r>
            <a:br>
              <a:rPr lang="en-US" dirty="0"/>
            </a:br>
            <a:r>
              <a:rPr lang="en-US" dirty="0"/>
              <a:t>EIA Directive (2014/52/EU) </a:t>
            </a:r>
          </a:p>
        </p:txBody>
      </p:sp>
      <p:sp>
        <p:nvSpPr>
          <p:cNvPr id="3" name="Content Placeholder 2"/>
          <p:cNvSpPr>
            <a:spLocks noGrp="1"/>
          </p:cNvSpPr>
          <p:nvPr>
            <p:ph idx="1"/>
          </p:nvPr>
        </p:nvSpPr>
        <p:spPr/>
        <p:txBody>
          <a:bodyPr>
            <a:normAutofit/>
          </a:bodyPr>
          <a:lstStyle/>
          <a:p>
            <a:pPr marL="0" indent="0">
              <a:buNone/>
            </a:pPr>
            <a:r>
              <a:rPr lang="en-US" u="sng" dirty="0" smtClean="0"/>
              <a:t>Applies also in non-transboundary context</a:t>
            </a:r>
          </a:p>
          <a:p>
            <a:pPr marL="0" indent="0">
              <a:buNone/>
            </a:pPr>
            <a:endParaRPr lang="en-US" u="sng" dirty="0" smtClean="0"/>
          </a:p>
          <a:p>
            <a:r>
              <a:rPr lang="en-US" b="1" dirty="0" smtClean="0"/>
              <a:t>Issue </a:t>
            </a:r>
            <a:r>
              <a:rPr lang="en-US" b="1" dirty="0"/>
              <a:t>5</a:t>
            </a:r>
            <a:r>
              <a:rPr lang="en-US" dirty="0"/>
              <a:t>: Extensions = “major change”, triggering mandatory EIA?</a:t>
            </a:r>
            <a:endParaRPr lang="en-US" b="1" dirty="0"/>
          </a:p>
          <a:p>
            <a:r>
              <a:rPr lang="en-US" b="1" dirty="0" smtClean="0"/>
              <a:t>Issue 6: </a:t>
            </a:r>
            <a:r>
              <a:rPr lang="en-US" dirty="0" smtClean="0"/>
              <a:t>Exemption in EIAD for projects adopted by national legislation</a:t>
            </a:r>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108814050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Legal Provisions</a:t>
            </a:r>
            <a:br>
              <a:rPr lang="en-US" dirty="0" smtClean="0"/>
            </a:br>
            <a:r>
              <a:rPr lang="en-US" dirty="0" err="1" smtClean="0"/>
              <a:t>Euratom</a:t>
            </a:r>
            <a:r>
              <a:rPr lang="en-US" dirty="0" smtClean="0"/>
              <a:t>-derived provisions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Art. 8.4 of revised Directive on Nuclear Safety (2014/87/EURATOM): “MSs shall </a:t>
            </a:r>
            <a:r>
              <a:rPr lang="en-US" dirty="0"/>
              <a:t>ensure that the general public is given the appropriate opportunities to participate effectively in the decision-making process relating to the licensing of nuclear installations, in accordance with relevant legislation </a:t>
            </a:r>
            <a:r>
              <a:rPr lang="en-US" i="1" dirty="0"/>
              <a:t>and international instruments</a:t>
            </a:r>
            <a:r>
              <a:rPr lang="en-US" dirty="0"/>
              <a:t>.” </a:t>
            </a:r>
            <a:r>
              <a:rPr lang="en-US" dirty="0" smtClean="0"/>
              <a:t>(C.f. also Art. 31(3)(c) of the VCLT)</a:t>
            </a:r>
          </a:p>
          <a:p>
            <a:r>
              <a:rPr lang="en-US" dirty="0"/>
              <a:t>Art. 37 </a:t>
            </a:r>
            <a:r>
              <a:rPr lang="en-US" dirty="0" err="1" smtClean="0"/>
              <a:t>Euratom</a:t>
            </a:r>
            <a:r>
              <a:rPr lang="en-US" dirty="0" smtClean="0"/>
              <a:t>: MSs must inform EC of any plan for the disposal of radioactive waste, so latter can decide whether would involve effects in another MS – EC to make determination</a:t>
            </a:r>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198869650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in Framework </a:t>
            </a:r>
            <a:br>
              <a:rPr lang="en-US" dirty="0" smtClean="0"/>
            </a:br>
            <a:r>
              <a:rPr lang="en-US" dirty="0" smtClean="0"/>
              <a:t>and </a:t>
            </a:r>
            <a:r>
              <a:rPr lang="en-US" dirty="0" smtClean="0"/>
              <a:t>Actual </a:t>
            </a:r>
            <a:r>
              <a:rPr lang="en-US" dirty="0" smtClean="0"/>
              <a:t>Practice</a:t>
            </a:r>
            <a:endParaRPr lang="en-US" dirty="0"/>
          </a:p>
        </p:txBody>
      </p:sp>
      <p:sp>
        <p:nvSpPr>
          <p:cNvPr id="3" name="Content Placeholder 2"/>
          <p:cNvSpPr>
            <a:spLocks noGrp="1"/>
          </p:cNvSpPr>
          <p:nvPr>
            <p:ph idx="1"/>
          </p:nvPr>
        </p:nvSpPr>
        <p:spPr/>
        <p:txBody>
          <a:bodyPr/>
          <a:lstStyle/>
          <a:p>
            <a:r>
              <a:rPr lang="en-US" dirty="0" smtClean="0"/>
              <a:t>EIAD </a:t>
            </a:r>
            <a:r>
              <a:rPr lang="en-US" dirty="0" smtClean="0"/>
              <a:t>itself has issues </a:t>
            </a:r>
            <a:r>
              <a:rPr lang="en-US" dirty="0" smtClean="0"/>
              <a:t>identified </a:t>
            </a:r>
            <a:r>
              <a:rPr lang="en-US" dirty="0" smtClean="0"/>
              <a:t>above</a:t>
            </a:r>
          </a:p>
          <a:p>
            <a:r>
              <a:rPr lang="en-US" dirty="0" smtClean="0"/>
              <a:t>But </a:t>
            </a:r>
            <a:r>
              <a:rPr lang="en-US" dirty="0" smtClean="0"/>
              <a:t>must consider framework as a whole, including EU anti-discrimination provisions</a:t>
            </a:r>
          </a:p>
          <a:p>
            <a:endParaRPr lang="en-US" dirty="0" smtClean="0"/>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73176289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Problems in</a:t>
            </a:r>
            <a:r>
              <a:rPr lang="en-US" dirty="0" smtClean="0"/>
              <a:t> </a:t>
            </a:r>
            <a:r>
              <a:rPr lang="en-US" dirty="0"/>
              <a:t>Framework </a:t>
            </a:r>
            <a:r>
              <a:rPr lang="en-US" dirty="0" smtClean="0"/>
              <a:t/>
            </a:r>
            <a:br>
              <a:rPr lang="en-US" dirty="0" smtClean="0"/>
            </a:br>
            <a:r>
              <a:rPr lang="en-US" dirty="0" smtClean="0"/>
              <a:t>and </a:t>
            </a:r>
            <a:r>
              <a:rPr lang="en-US" dirty="0"/>
              <a:t>Actual </a:t>
            </a:r>
            <a:r>
              <a:rPr lang="en-US" dirty="0" smtClean="0"/>
              <a:t>Practice</a:t>
            </a:r>
            <a:endParaRPr lang="en-US" dirty="0"/>
          </a:p>
        </p:txBody>
      </p:sp>
      <p:sp>
        <p:nvSpPr>
          <p:cNvPr id="3" name="Content Placeholder 2"/>
          <p:cNvSpPr>
            <a:spLocks noGrp="1"/>
          </p:cNvSpPr>
          <p:nvPr>
            <p:ph idx="1"/>
          </p:nvPr>
        </p:nvSpPr>
        <p:spPr/>
        <p:txBody>
          <a:bodyPr>
            <a:normAutofit/>
          </a:bodyPr>
          <a:lstStyle/>
          <a:p>
            <a:r>
              <a:rPr lang="en-US" dirty="0"/>
              <a:t>EC failing to live up to its duties as Guardian</a:t>
            </a:r>
            <a:r>
              <a:rPr lang="en-US" dirty="0" smtClean="0"/>
              <a:t>?</a:t>
            </a:r>
          </a:p>
          <a:p>
            <a:pPr lvl="1"/>
            <a:r>
              <a:rPr lang="en-US" dirty="0" smtClean="0"/>
              <a:t>Inaction re </a:t>
            </a:r>
            <a:r>
              <a:rPr lang="en-US" dirty="0" err="1" smtClean="0"/>
              <a:t>Dukovany</a:t>
            </a:r>
            <a:r>
              <a:rPr lang="en-US" dirty="0" smtClean="0"/>
              <a:t> PLEX/LTO</a:t>
            </a:r>
          </a:p>
          <a:p>
            <a:pPr lvl="1"/>
            <a:r>
              <a:rPr lang="en-US" dirty="0" smtClean="0"/>
              <a:t>Art</a:t>
            </a:r>
            <a:r>
              <a:rPr lang="en-US" dirty="0" smtClean="0"/>
              <a:t>. 37 </a:t>
            </a:r>
            <a:r>
              <a:rPr lang="en-US" dirty="0" err="1" smtClean="0"/>
              <a:t>Euratom</a:t>
            </a:r>
            <a:r>
              <a:rPr lang="en-US" dirty="0" smtClean="0"/>
              <a:t> decisions: (1) No likely significant effects regarding HPC (2012); (2) Nor for </a:t>
            </a:r>
            <a:r>
              <a:rPr lang="en-US" dirty="0" err="1" smtClean="0"/>
              <a:t>Biblis</a:t>
            </a:r>
            <a:r>
              <a:rPr lang="en-US" dirty="0" smtClean="0"/>
              <a:t> in Hessen (</a:t>
            </a:r>
            <a:r>
              <a:rPr lang="en-US" dirty="0" smtClean="0"/>
              <a:t>2015</a:t>
            </a:r>
            <a:r>
              <a:rPr lang="en-US" dirty="0" smtClean="0"/>
              <a:t>)</a:t>
            </a:r>
          </a:p>
          <a:p>
            <a:pPr lvl="1"/>
            <a:r>
              <a:rPr lang="en-US" dirty="0" smtClean="0"/>
              <a:t>Not </a:t>
            </a:r>
            <a:r>
              <a:rPr lang="en-US" dirty="0" smtClean="0"/>
              <a:t>to mention state aid decisions (HPC, </a:t>
            </a:r>
            <a:r>
              <a:rPr lang="en-US" dirty="0" err="1" smtClean="0"/>
              <a:t>Paks</a:t>
            </a:r>
            <a:r>
              <a:rPr lang="en-US" dirty="0" smtClean="0"/>
              <a:t> II, </a:t>
            </a:r>
            <a:r>
              <a:rPr lang="en-US" dirty="0" err="1" smtClean="0"/>
              <a:t>etc</a:t>
            </a:r>
            <a:r>
              <a:rPr lang="en-US" dirty="0" smtClean="0"/>
              <a:t>); 2017 </a:t>
            </a:r>
            <a:r>
              <a:rPr lang="en-US" dirty="0" smtClean="0"/>
              <a:t>PINC</a:t>
            </a:r>
          </a:p>
          <a:p>
            <a:pPr lvl="1"/>
            <a:r>
              <a:rPr lang="en-US" dirty="0" smtClean="0"/>
              <a:t>Other</a:t>
            </a:r>
            <a:endParaRPr lang="en-US" dirty="0" smtClean="0"/>
          </a:p>
          <a:p>
            <a:pPr lvl="1"/>
            <a:endParaRPr lang="en-US" dirty="0" smtClean="0"/>
          </a:p>
          <a:p>
            <a:pPr lvl="1"/>
            <a:endParaRPr lang="en-US" dirty="0"/>
          </a:p>
          <a:p>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15277306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and Looking </a:t>
            </a:r>
            <a:r>
              <a:rPr lang="en-US" dirty="0"/>
              <a:t>Ahead</a:t>
            </a:r>
            <a:br>
              <a:rPr lang="en-US" dirty="0"/>
            </a:br>
            <a:endParaRPr lang="en-US" dirty="0"/>
          </a:p>
        </p:txBody>
      </p:sp>
      <p:sp>
        <p:nvSpPr>
          <p:cNvPr id="3" name="Content Placeholder 2"/>
          <p:cNvSpPr>
            <a:spLocks noGrp="1"/>
          </p:cNvSpPr>
          <p:nvPr>
            <p:ph idx="1"/>
          </p:nvPr>
        </p:nvSpPr>
        <p:spPr/>
        <p:txBody>
          <a:bodyPr/>
          <a:lstStyle/>
          <a:p>
            <a:r>
              <a:rPr lang="en-US" dirty="0" smtClean="0"/>
              <a:t>Potential for help, but often </a:t>
            </a:r>
            <a:r>
              <a:rPr lang="en-US" dirty="0" smtClean="0"/>
              <a:t>hindrance</a:t>
            </a:r>
          </a:p>
          <a:p>
            <a:r>
              <a:rPr lang="en-US" dirty="0" smtClean="0"/>
              <a:t>What to do?</a:t>
            </a:r>
            <a:endParaRPr lang="en-US" dirty="0" smtClean="0"/>
          </a:p>
          <a:p>
            <a:pPr lvl="1"/>
            <a:r>
              <a:rPr lang="en-US" dirty="0" smtClean="0"/>
              <a:t>Continued knowledge-sharing</a:t>
            </a:r>
          </a:p>
          <a:p>
            <a:pPr lvl="1"/>
            <a:r>
              <a:rPr lang="en-US" dirty="0" smtClean="0"/>
              <a:t>Insisting on public participation rights; active and sustained engagement of civil society and support for forward-looking </a:t>
            </a:r>
            <a:r>
              <a:rPr lang="en-US" dirty="0" smtClean="0"/>
              <a:t>governments</a:t>
            </a:r>
          </a:p>
          <a:p>
            <a:pPr lvl="1"/>
            <a:r>
              <a:rPr lang="en-US" dirty="0" smtClean="0"/>
              <a:t>Guidance from EC? Amendments? Protocol</a:t>
            </a:r>
            <a:endParaRPr lang="en-US" dirty="0"/>
          </a:p>
          <a:p>
            <a:pPr lvl="1"/>
            <a:r>
              <a:rPr lang="en-US" b="1" dirty="0" smtClean="0"/>
              <a:t>Careful, strategic </a:t>
            </a:r>
            <a:r>
              <a:rPr lang="en-US" dirty="0" smtClean="0"/>
              <a:t>use of pending </a:t>
            </a:r>
            <a:r>
              <a:rPr lang="en-US" dirty="0" smtClean="0"/>
              <a:t>and new cases</a:t>
            </a:r>
          </a:p>
          <a:p>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18266705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idx="4294967295"/>
          </p:nvPr>
        </p:nvSpPr>
        <p:spPr>
          <a:xfrm>
            <a:off x="-1263" y="2996952"/>
            <a:ext cx="9145263" cy="1827634"/>
          </a:xfrm>
        </p:spPr>
        <p:txBody>
          <a:bodyPr>
            <a:normAutofit fontScale="90000"/>
          </a:bodyPr>
          <a:lstStyle/>
          <a:p>
            <a:r>
              <a:rPr lang="en-US" dirty="0" smtClean="0"/>
              <a:t/>
            </a:r>
            <a:br>
              <a:rPr lang="en-US" dirty="0" smtClean="0"/>
            </a:br>
            <a:r>
              <a:rPr lang="en-US" dirty="0" smtClean="0"/>
              <a:t/>
            </a:r>
            <a:br>
              <a:rPr lang="en-US" dirty="0" smtClean="0"/>
            </a:br>
            <a:r>
              <a:rPr lang="en-US" dirty="0" smtClean="0"/>
              <a:t>Thank you for your attention</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2000" b="1" dirty="0" smtClean="0"/>
              <a:t>Contact:</a:t>
            </a:r>
            <a:r>
              <a:rPr lang="en-US" sz="2000" b="1" dirty="0" smtClean="0"/>
              <a:t/>
            </a:r>
            <a:br>
              <a:rPr lang="en-US" sz="2000" b="1" dirty="0" smtClean="0"/>
            </a:br>
            <a:r>
              <a:rPr lang="en-US" sz="2000" dirty="0" smtClean="0"/>
              <a:t>Summer Kern, JD</a:t>
            </a:r>
            <a:br>
              <a:rPr lang="en-US" sz="2000" dirty="0" smtClean="0"/>
            </a:br>
            <a:r>
              <a:rPr lang="en-US" sz="2000" dirty="0" smtClean="0"/>
              <a:t>ÖKOBÜRO – Allianz der </a:t>
            </a:r>
            <a:r>
              <a:rPr lang="en-US" sz="2000" dirty="0" err="1" smtClean="0"/>
              <a:t>Umweltbewegung</a:t>
            </a:r>
            <a:r>
              <a:rPr lang="en-US" sz="2000" dirty="0" smtClean="0"/>
              <a:t/>
            </a:r>
            <a:br>
              <a:rPr lang="en-US" sz="2000" dirty="0" smtClean="0"/>
            </a:br>
            <a:r>
              <a:rPr lang="en-US" sz="2000" dirty="0" err="1" smtClean="0"/>
              <a:t>Neustiftgasse</a:t>
            </a:r>
            <a:r>
              <a:rPr lang="en-US" sz="2000" dirty="0" smtClean="0"/>
              <a:t> 36/3a, A-1070 Wien</a:t>
            </a:r>
            <a:br>
              <a:rPr lang="en-US" sz="2000" dirty="0" smtClean="0"/>
            </a:br>
            <a:r>
              <a:rPr lang="en-US" sz="2000" dirty="0" smtClean="0"/>
              <a:t>T: +43 (0)1/5249377-XX</a:t>
            </a:r>
            <a:br>
              <a:rPr lang="en-US" sz="2000" dirty="0" smtClean="0"/>
            </a:br>
            <a:r>
              <a:rPr lang="en-US" sz="2000" dirty="0" smtClean="0"/>
              <a:t>F: +43 (0)1/5249377-20</a:t>
            </a:r>
            <a:br>
              <a:rPr lang="en-US" sz="2000" dirty="0" smtClean="0"/>
            </a:br>
            <a:r>
              <a:rPr lang="en-US" sz="2000" dirty="0" err="1" smtClean="0"/>
              <a:t>summer.kern@oekobuero.at</a:t>
            </a:r>
            <a:r>
              <a:rPr lang="en-US" sz="2400" dirty="0" smtClean="0"/>
              <a:t/>
            </a:r>
            <a:br>
              <a:rPr lang="en-US" sz="2400" dirty="0" smtClean="0"/>
            </a:br>
            <a:r>
              <a:rPr lang="en-US" sz="2400" dirty="0" smtClean="0"/>
              <a:t/>
            </a:r>
            <a:br>
              <a:rPr lang="en-US" sz="2400"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br>
              <a:rPr lang="en-US" dirty="0" smtClean="0"/>
            </a:br>
            <a:endParaRPr lang="en-US" dirty="0"/>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5622584"/>
            <a:ext cx="1765176" cy="860863"/>
          </a:xfrm>
          <a:prstGeom prst="rect">
            <a:avLst/>
          </a:prstGeom>
        </p:spPr>
      </p:pic>
    </p:spTree>
    <p:extLst>
      <p:ext uri="{BB962C8B-B14F-4D97-AF65-F5344CB8AC3E}">
        <p14:creationId xmlns:p14="http://schemas.microsoft.com/office/powerpoint/2010/main" val="25295066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OEKOBUERO – Alliance of the Environmental Movement</a:t>
            </a:r>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
        <p:nvSpPr>
          <p:cNvPr id="6" name="Content Placeholder 5"/>
          <p:cNvSpPr>
            <a:spLocks noGrp="1"/>
          </p:cNvSpPr>
          <p:nvPr>
            <p:ph idx="1"/>
          </p:nvPr>
        </p:nvSpPr>
        <p:spPr/>
        <p:txBody>
          <a:bodyPr>
            <a:normAutofit fontScale="70000" lnSpcReduction="20000"/>
          </a:bodyPr>
          <a:lstStyle/>
          <a:p>
            <a:pPr marL="0" indent="0" algn="ctr">
              <a:buNone/>
            </a:pPr>
            <a:endParaRPr lang="en-US" dirty="0"/>
          </a:p>
          <a:p>
            <a:r>
              <a:rPr lang="en-US" dirty="0" smtClean="0"/>
              <a:t>OEKOBUERO </a:t>
            </a:r>
            <a:r>
              <a:rPr lang="en-US" dirty="0"/>
              <a:t>is the alliance of the Austrian Environmental Movement. It consists of 16 </a:t>
            </a:r>
            <a:r>
              <a:rPr lang="en-US" dirty="0" smtClean="0"/>
              <a:t>Austrian </a:t>
            </a:r>
            <a:r>
              <a:rPr lang="en-US" dirty="0"/>
              <a:t>organizations engaged in environmental, nature and animal protection like </a:t>
            </a:r>
            <a:r>
              <a:rPr lang="en-US" dirty="0" smtClean="0"/>
              <a:t>GLOBAL </a:t>
            </a:r>
            <a:r>
              <a:rPr lang="en-US" dirty="0"/>
              <a:t>2000 (Friends of the Earth Austria), </a:t>
            </a:r>
            <a:r>
              <a:rPr lang="en-US" dirty="0" smtClean="0"/>
              <a:t>FOUR </a:t>
            </a:r>
            <a:r>
              <a:rPr lang="en-US" dirty="0"/>
              <a:t>PAWS, Greenpeace, and </a:t>
            </a:r>
            <a:r>
              <a:rPr lang="en-US" dirty="0" smtClean="0"/>
              <a:t>WWF. OEKOBUERO </a:t>
            </a:r>
            <a:r>
              <a:rPr lang="en-US" dirty="0"/>
              <a:t>works on the political and legal level for the interests of the environmental </a:t>
            </a:r>
            <a:r>
              <a:rPr lang="en-US" dirty="0" smtClean="0"/>
              <a:t>movement</a:t>
            </a:r>
            <a:endParaRPr lang="en-US" dirty="0"/>
          </a:p>
          <a:p>
            <a:endParaRPr lang="en-US" dirty="0" smtClean="0"/>
          </a:p>
          <a:p>
            <a:r>
              <a:rPr lang="en-US" dirty="0" smtClean="0"/>
              <a:t>Relevant cases: </a:t>
            </a:r>
          </a:p>
          <a:p>
            <a:pPr lvl="1"/>
            <a:r>
              <a:rPr lang="en-US" dirty="0" smtClean="0"/>
              <a:t>Espoo: EIA/IC/INFO/19 (</a:t>
            </a:r>
            <a:r>
              <a:rPr lang="en-US" dirty="0" err="1" smtClean="0"/>
              <a:t>Czechia</a:t>
            </a:r>
            <a:r>
              <a:rPr lang="en-US" dirty="0" smtClean="0"/>
              <a:t>) </a:t>
            </a:r>
          </a:p>
          <a:p>
            <a:pPr lvl="1"/>
            <a:r>
              <a:rPr lang="en-US" dirty="0" smtClean="0"/>
              <a:t>Aarhus: ACCC/C/2009/41 (Slovakia); ACCC/C/2013/89 (Slovakia); ACCC/C/2015/128 (EU): ACCC/C/2016/143 (</a:t>
            </a:r>
            <a:r>
              <a:rPr lang="en-US" dirty="0" err="1" smtClean="0"/>
              <a:t>Czechia</a:t>
            </a:r>
            <a:r>
              <a:rPr lang="en-US" dirty="0" smtClean="0"/>
              <a:t>)</a:t>
            </a:r>
          </a:p>
          <a:p>
            <a:pPr lvl="1"/>
            <a:r>
              <a:rPr lang="en-US" dirty="0" smtClean="0"/>
              <a:t>Support for many other nuclear cases as European ECO Forum Legal Focal Point</a:t>
            </a:r>
            <a:endParaRPr lang="en-US" dirty="0"/>
          </a:p>
        </p:txBody>
      </p:sp>
    </p:spTree>
    <p:extLst>
      <p:ext uri="{BB962C8B-B14F-4D97-AF65-F5344CB8AC3E}">
        <p14:creationId xmlns:p14="http://schemas.microsoft.com/office/powerpoint/2010/main" val="19236713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1267" y="260648"/>
            <a:ext cx="8229600" cy="1143000"/>
          </a:xfrm>
        </p:spPr>
        <p:txBody>
          <a:bodyPr>
            <a:normAutofit fontScale="90000"/>
          </a:bodyPr>
          <a:lstStyle/>
          <a:p>
            <a:r>
              <a:rPr lang="de-AT" dirty="0"/>
              <a:t/>
            </a:r>
            <a:br>
              <a:rPr lang="de-AT" dirty="0"/>
            </a:br>
            <a:r>
              <a:rPr lang="de-AT" dirty="0"/>
              <a:t/>
            </a:r>
            <a:br>
              <a:rPr lang="de-AT" dirty="0"/>
            </a:br>
            <a:r>
              <a:rPr lang="de-AT" dirty="0"/>
              <a:t/>
            </a:r>
            <a:br>
              <a:rPr lang="de-AT" dirty="0"/>
            </a:br>
            <a:r>
              <a:rPr lang="de-AT" dirty="0"/>
              <a:t/>
            </a:r>
            <a:br>
              <a:rPr lang="de-AT" dirty="0"/>
            </a:br>
            <a:r>
              <a:rPr lang="de-AT" dirty="0"/>
              <a:t>                                                        </a:t>
            </a:r>
            <a:br>
              <a:rPr lang="de-AT" dirty="0"/>
            </a:br>
            <a:endParaRPr lang="de-AT" dirty="0"/>
          </a:p>
        </p:txBody>
      </p:sp>
      <p:sp>
        <p:nvSpPr>
          <p:cNvPr id="4" name="Untertitel 3"/>
          <p:cNvSpPr>
            <a:spLocks noGrp="1"/>
          </p:cNvSpPr>
          <p:nvPr>
            <p:ph idx="1"/>
          </p:nvPr>
        </p:nvSpPr>
        <p:spPr/>
        <p:txBody>
          <a:bodyPr/>
          <a:lstStyle/>
          <a:p>
            <a:endParaRPr lang="de-AT" dirty="0"/>
          </a:p>
          <a:p>
            <a:endParaRPr lang="de-AT" dirty="0"/>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20272" y="5622584"/>
            <a:ext cx="1765176" cy="860863"/>
          </a:xfrm>
          <a:prstGeom prst="rect">
            <a:avLst/>
          </a:prstGeom>
        </p:spPr>
      </p:pic>
      <p:sp>
        <p:nvSpPr>
          <p:cNvPr id="6" name="Textfeld 5"/>
          <p:cNvSpPr txBox="1"/>
          <p:nvPr/>
        </p:nvSpPr>
        <p:spPr>
          <a:xfrm>
            <a:off x="611560" y="2996952"/>
            <a:ext cx="6552728" cy="4893647"/>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Status of Espoo and Aarhus Conventions in EU legal order</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a:t>Role of the Commission and </a:t>
            </a:r>
            <a:r>
              <a:rPr lang="en-US" sz="2400" dirty="0" smtClean="0"/>
              <a:t>CJEU</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smtClean="0"/>
              <a:t>Key Legal Provisions</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Problems in Framework </a:t>
            </a:r>
            <a:r>
              <a:rPr lang="en-US" sz="2400" dirty="0" smtClean="0"/>
              <a:t>and Actual </a:t>
            </a:r>
            <a:r>
              <a:rPr lang="en-US" sz="2400" dirty="0" smtClean="0"/>
              <a:t>Practice</a:t>
            </a:r>
            <a:endParaRPr lang="en-US" sz="2400" dirty="0" smtClean="0"/>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r>
              <a:rPr lang="en-US" sz="2400" dirty="0" smtClean="0"/>
              <a:t>Conclusion and Looking Ahead</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a:p>
        </p:txBody>
      </p:sp>
      <p:sp>
        <p:nvSpPr>
          <p:cNvPr id="7" name="Titel 1"/>
          <p:cNvSpPr txBox="1">
            <a:spLocks/>
          </p:cNvSpPr>
          <p:nvPr/>
        </p:nvSpPr>
        <p:spPr>
          <a:xfrm>
            <a:off x="689867" y="-4809"/>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de-AT" b="1" dirty="0" err="1" smtClean="0"/>
              <a:t>Overview</a:t>
            </a:r>
            <a:endParaRPr lang="de-AT" b="1" dirty="0"/>
          </a:p>
        </p:txBody>
      </p:sp>
    </p:spTree>
    <p:extLst>
      <p:ext uri="{BB962C8B-B14F-4D97-AF65-F5344CB8AC3E}">
        <p14:creationId xmlns:p14="http://schemas.microsoft.com/office/powerpoint/2010/main" val="8349800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Espoo and Aarhus Conventions in EU Legal Order</a:t>
            </a:r>
            <a:endParaRPr lang="en-US" dirty="0"/>
          </a:p>
        </p:txBody>
      </p:sp>
      <p:sp>
        <p:nvSpPr>
          <p:cNvPr id="3" name="Content Placeholder 2"/>
          <p:cNvSpPr>
            <a:spLocks noGrp="1"/>
          </p:cNvSpPr>
          <p:nvPr>
            <p:ph idx="1"/>
          </p:nvPr>
        </p:nvSpPr>
        <p:spPr/>
        <p:txBody>
          <a:bodyPr>
            <a:normAutofit/>
          </a:bodyPr>
          <a:lstStyle/>
          <a:p>
            <a:r>
              <a:rPr lang="en-US" dirty="0" smtClean="0"/>
              <a:t>Ratification of Espoo in 1997; became Party to Aarhus in 2005</a:t>
            </a:r>
          </a:p>
          <a:p>
            <a:r>
              <a:rPr lang="en-US" dirty="0" smtClean="0"/>
              <a:t>So-called mixed agreement (competence shared); c.f. Declarations made upon ratification</a:t>
            </a:r>
          </a:p>
          <a:p>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4098907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Status of Espoo and Aarhus Conventions in EU Legal Order</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DECLARATIONS </a:t>
            </a:r>
            <a:r>
              <a:rPr lang="en-US" i="1" dirty="0" smtClean="0"/>
              <a:t>(excerpts only</a:t>
            </a:r>
            <a:r>
              <a:rPr lang="en-US" dirty="0" smtClean="0"/>
              <a:t>)</a:t>
            </a:r>
            <a:r>
              <a:rPr lang="en-US" i="1" dirty="0" smtClean="0"/>
              <a:t>:</a:t>
            </a:r>
          </a:p>
          <a:p>
            <a:r>
              <a:rPr lang="en-US" dirty="0" smtClean="0"/>
              <a:t>“The </a:t>
            </a:r>
            <a:r>
              <a:rPr lang="en-US" dirty="0"/>
              <a:t>European Community is responsible for the performance of those obligations resulting from the Convention which are covered by Community law in force</a:t>
            </a:r>
            <a:r>
              <a:rPr lang="en-US" dirty="0" smtClean="0"/>
              <a:t>.” </a:t>
            </a:r>
            <a:r>
              <a:rPr lang="en-US" dirty="0" smtClean="0">
                <a:hlinkClick r:id="rId3"/>
              </a:rPr>
              <a:t>(Aarhus)</a:t>
            </a:r>
            <a:endParaRPr lang="en-US" dirty="0" smtClean="0"/>
          </a:p>
          <a:p>
            <a:r>
              <a:rPr lang="en-US" dirty="0"/>
              <a:t>"In the field covered by the Espoo Convention, Council Directive 85/337/EEC of 27 June 1985, annexed to this Declaration, applies. It enables the Community to comply with most of the obligations under the Espoo Convention. Member States are responsible for the performance of those obligations resulting from the Espoo Convention not currently covered by Community law and more specifically by Directive 85/337/EEC. The Community underlines that Directive 85/337/EEC does not cover the application of the Espoo Convention between the Community on the one hand and non-Member States party to the Espoo Convention on the other hand</a:t>
            </a:r>
            <a:r>
              <a:rPr lang="en-US" dirty="0" smtClean="0"/>
              <a:t>.” </a:t>
            </a:r>
            <a:r>
              <a:rPr lang="en-US" dirty="0" smtClean="0">
                <a:hlinkClick r:id="rId4"/>
              </a:rPr>
              <a:t>(Espoo)</a:t>
            </a:r>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18181099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Status of Espoo and Aarhus Conventions in EU Legal Order</a:t>
            </a:r>
          </a:p>
        </p:txBody>
      </p:sp>
      <p:sp>
        <p:nvSpPr>
          <p:cNvPr id="3" name="Content Placeholder 2"/>
          <p:cNvSpPr>
            <a:spLocks noGrp="1"/>
          </p:cNvSpPr>
          <p:nvPr>
            <p:ph idx="1"/>
          </p:nvPr>
        </p:nvSpPr>
        <p:spPr/>
        <p:txBody>
          <a:bodyPr>
            <a:normAutofit/>
          </a:bodyPr>
          <a:lstStyle/>
          <a:p>
            <a:r>
              <a:rPr lang="en-US" dirty="0"/>
              <a:t>Effect 1: Conventions </a:t>
            </a:r>
            <a:r>
              <a:rPr lang="en-US" dirty="0" smtClean="0"/>
              <a:t>part </a:t>
            </a:r>
            <a:r>
              <a:rPr lang="en-US" dirty="0"/>
              <a:t>of EU </a:t>
            </a:r>
            <a:r>
              <a:rPr lang="en-US" dirty="0" smtClean="0"/>
              <a:t>legal order</a:t>
            </a:r>
            <a:endParaRPr lang="en-US" dirty="0"/>
          </a:p>
          <a:p>
            <a:r>
              <a:rPr lang="en-US" dirty="0" smtClean="0"/>
              <a:t>Effect </a:t>
            </a:r>
            <a:r>
              <a:rPr lang="en-US" dirty="0"/>
              <a:t>2: Conventions take precedence over provisions of EU secondary </a:t>
            </a:r>
            <a:r>
              <a:rPr lang="en-US" dirty="0" smtClean="0"/>
              <a:t>law </a:t>
            </a:r>
            <a:endParaRPr lang="en-US" dirty="0"/>
          </a:p>
          <a:p>
            <a:pPr lvl="1"/>
            <a:r>
              <a:rPr lang="en-US" dirty="0">
                <a:sym typeface="Wingdings"/>
              </a:rPr>
              <a:t>EIA Dir. must be interpreted consistently with </a:t>
            </a:r>
            <a:r>
              <a:rPr lang="en-US" dirty="0" smtClean="0">
                <a:sym typeface="Wingdings"/>
              </a:rPr>
              <a:t>Espoo Convention, </a:t>
            </a:r>
            <a:r>
              <a:rPr lang="en-US" dirty="0">
                <a:sym typeface="Wingdings"/>
              </a:rPr>
              <a:t>e.g.</a:t>
            </a:r>
          </a:p>
          <a:p>
            <a:pPr lvl="1"/>
            <a:r>
              <a:rPr lang="en-US" dirty="0">
                <a:sym typeface="Wingdings"/>
              </a:rPr>
              <a:t>If cannot be interpreted consistently, then </a:t>
            </a:r>
            <a:r>
              <a:rPr lang="en-US" dirty="0" smtClean="0">
                <a:sym typeface="Wingdings"/>
              </a:rPr>
              <a:t>must be changed</a:t>
            </a:r>
            <a:endParaRPr lang="en-US" dirty="0"/>
          </a:p>
          <a:p>
            <a:r>
              <a:rPr lang="en-US" dirty="0" smtClean="0"/>
              <a:t> Effect 3: Entails special role for EC/CJEU</a:t>
            </a:r>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9138825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the Commission and CJEU</a:t>
            </a:r>
            <a:endParaRPr lang="en-US" dirty="0"/>
          </a:p>
        </p:txBody>
      </p:sp>
      <p:sp>
        <p:nvSpPr>
          <p:cNvPr id="3" name="Content Placeholder 2"/>
          <p:cNvSpPr>
            <a:spLocks noGrp="1"/>
          </p:cNvSpPr>
          <p:nvPr>
            <p:ph idx="1"/>
          </p:nvPr>
        </p:nvSpPr>
        <p:spPr/>
        <p:txBody>
          <a:bodyPr/>
          <a:lstStyle/>
          <a:p>
            <a:r>
              <a:rPr lang="en-US" dirty="0" smtClean="0"/>
              <a:t>Commission as “Guardian of the Treaties” (Art. 17 TEU)</a:t>
            </a:r>
          </a:p>
          <a:p>
            <a:r>
              <a:rPr lang="en-US" dirty="0" smtClean="0"/>
              <a:t>Infringement suits to remedy breaches of EU law (breach = infringement of EIA Dir., but also failure to comply with Espoo)</a:t>
            </a:r>
          </a:p>
          <a:p>
            <a:r>
              <a:rPr lang="en-US" dirty="0"/>
              <a:t>P</a:t>
            </a:r>
            <a:r>
              <a:rPr lang="en-US" dirty="0" smtClean="0"/>
              <a:t>rocedure and “discretion”</a:t>
            </a:r>
          </a:p>
          <a:p>
            <a:endParaRPr lang="en-US" dirty="0" smtClean="0"/>
          </a:p>
          <a:p>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124486734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the Commission and CJEU</a:t>
            </a:r>
            <a:endParaRPr lang="en-US" dirty="0"/>
          </a:p>
        </p:txBody>
      </p:sp>
      <p:sp>
        <p:nvSpPr>
          <p:cNvPr id="3" name="Content Placeholder 2"/>
          <p:cNvSpPr>
            <a:spLocks noGrp="1"/>
          </p:cNvSpPr>
          <p:nvPr>
            <p:ph idx="1"/>
          </p:nvPr>
        </p:nvSpPr>
        <p:spPr/>
        <p:txBody>
          <a:bodyPr>
            <a:normAutofit/>
          </a:bodyPr>
          <a:lstStyle/>
          <a:p>
            <a:r>
              <a:rPr lang="en-US" dirty="0"/>
              <a:t>The CJEU: </a:t>
            </a:r>
            <a:r>
              <a:rPr lang="en-US" dirty="0" smtClean="0"/>
              <a:t>Duty to ensure EU law</a:t>
            </a:r>
          </a:p>
          <a:p>
            <a:r>
              <a:rPr lang="en-US" dirty="0" smtClean="0"/>
              <a:t>Penalties – considerable economic motivating factor (DE, AT…)</a:t>
            </a:r>
          </a:p>
          <a:p>
            <a:r>
              <a:rPr lang="en-US" i="1" dirty="0" err="1" smtClean="0"/>
              <a:t>Excurs</a:t>
            </a:r>
            <a:r>
              <a:rPr lang="en-US" i="1" dirty="0" smtClean="0"/>
              <a:t>: Penalty regime of </a:t>
            </a:r>
            <a:r>
              <a:rPr lang="en-US" i="1" dirty="0" smtClean="0"/>
              <a:t>Aarhus </a:t>
            </a:r>
            <a:r>
              <a:rPr lang="en-US" i="1" dirty="0" smtClean="0"/>
              <a:t>– (preliminary) warning; suspension of rights…effect in EU member states?</a:t>
            </a:r>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4081874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Role of the Commission and CJEU</a:t>
            </a:r>
            <a:endParaRPr lang="en-US" dirty="0"/>
          </a:p>
        </p:txBody>
      </p:sp>
      <p:sp>
        <p:nvSpPr>
          <p:cNvPr id="3" name="Content Placeholder 2"/>
          <p:cNvSpPr>
            <a:spLocks noGrp="1"/>
          </p:cNvSpPr>
          <p:nvPr>
            <p:ph idx="1"/>
          </p:nvPr>
        </p:nvSpPr>
        <p:spPr/>
        <p:txBody>
          <a:bodyPr>
            <a:normAutofit/>
          </a:bodyPr>
          <a:lstStyle/>
          <a:p>
            <a:r>
              <a:rPr lang="en-US" dirty="0"/>
              <a:t>(Clear as of 2006, MOX Decision) </a:t>
            </a:r>
            <a:r>
              <a:rPr lang="en-US" dirty="0" smtClean="0"/>
              <a:t>CJEU has exclusive </a:t>
            </a:r>
            <a:r>
              <a:rPr lang="en-US" dirty="0"/>
              <a:t>jurisdiction – Member States cannot bring cases to Espoo IC or Aarhus CC </a:t>
            </a:r>
            <a:r>
              <a:rPr lang="en-US" i="1" dirty="0"/>
              <a:t>against </a:t>
            </a:r>
            <a:r>
              <a:rPr lang="en-US" dirty="0"/>
              <a:t>another </a:t>
            </a:r>
            <a:r>
              <a:rPr lang="en-US" dirty="0" smtClean="0"/>
              <a:t>MS. </a:t>
            </a:r>
            <a:endParaRPr lang="en-US" dirty="0"/>
          </a:p>
          <a:p>
            <a:r>
              <a:rPr lang="en-US" dirty="0"/>
              <a:t>Lack of access to courts, even for “economic actors” (GP Energy litigants re </a:t>
            </a:r>
            <a:r>
              <a:rPr lang="en-US" dirty="0" err="1"/>
              <a:t>Hinkley</a:t>
            </a:r>
            <a:r>
              <a:rPr lang="en-US" dirty="0"/>
              <a:t> Point C, </a:t>
            </a:r>
            <a:r>
              <a:rPr lang="en-US" dirty="0" smtClean="0"/>
              <a:t>case on appeal; </a:t>
            </a:r>
            <a:r>
              <a:rPr lang="en-US" dirty="0"/>
              <a:t>c.f. </a:t>
            </a:r>
            <a:r>
              <a:rPr lang="en-US" dirty="0" smtClean="0"/>
              <a:t>Aarhus </a:t>
            </a:r>
            <a:r>
              <a:rPr lang="en-US" dirty="0"/>
              <a:t>case: C-128 (EU</a:t>
            </a:r>
            <a:r>
              <a:rPr lang="en-US" dirty="0" smtClean="0"/>
              <a:t>))</a:t>
            </a:r>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de-AT" smtClean="0"/>
              <a:t>ÖKOBÜRO – Allianz der Umweltbewegung, A-1070 Wien, Neustiftgasse 36/3a  T: +43 (0)1/5249377, F: +43 (0)1/5249377-20, E-Mail: office@oekobuero.at </a:t>
            </a:r>
            <a:endParaRPr lang="de-AT"/>
          </a:p>
        </p:txBody>
      </p:sp>
    </p:spTree>
    <p:extLst>
      <p:ext uri="{BB962C8B-B14F-4D97-AF65-F5344CB8AC3E}">
        <p14:creationId xmlns:p14="http://schemas.microsoft.com/office/powerpoint/2010/main" val="6886315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1737</TotalTime>
  <Words>1682</Words>
  <Application>Microsoft Macintosh PowerPoint</Application>
  <PresentationFormat>On-screen Show (4:3)</PresentationFormat>
  <Paragraphs>121</Paragraphs>
  <Slides>19</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Wingdings</vt:lpstr>
      <vt:lpstr>Arial</vt:lpstr>
      <vt:lpstr>Larissa</vt:lpstr>
      <vt:lpstr>The Role of EU Law and EU Actors Help or Hindrance?</vt:lpstr>
      <vt:lpstr>OEKOBUERO – Alliance of the Environmental Movement</vt:lpstr>
      <vt:lpstr>                                                             </vt:lpstr>
      <vt:lpstr>Status of Espoo and Aarhus Conventions in EU Legal Order</vt:lpstr>
      <vt:lpstr>Status of Espoo and Aarhus Conventions in EU Legal Order</vt:lpstr>
      <vt:lpstr>Status of Espoo and Aarhus Conventions in EU Legal Order</vt:lpstr>
      <vt:lpstr>The Role of the Commission and CJEU</vt:lpstr>
      <vt:lpstr>The Role of the Commission and CJEU</vt:lpstr>
      <vt:lpstr>The Role of the Commission and CJEU</vt:lpstr>
      <vt:lpstr>Key Legal Provisions</vt:lpstr>
      <vt:lpstr>Key Legal Provisions EIA Directive (2014/52/EU) </vt:lpstr>
      <vt:lpstr>Key Legal Provisions EIA Directive (2014/52/EU) </vt:lpstr>
      <vt:lpstr>Key Legal Provisions EIA Directive (2014/52/EU) </vt:lpstr>
      <vt:lpstr>Key Legal Provisions EIA Directive (2014/52/EU) </vt:lpstr>
      <vt:lpstr>Key Legal Provisions Euratom-derived provisions</vt:lpstr>
      <vt:lpstr>Problems in Framework  and Actual Practice</vt:lpstr>
      <vt:lpstr>Problems in Framework  and Actual Practice</vt:lpstr>
      <vt:lpstr>Conclusion and Looking Ahead </vt:lpstr>
      <vt:lpstr>  Thank you for your attention     Contact: Summer Kern, JD ÖKOBÜRO – Allianz der Umweltbewegung Neustiftgasse 36/3a, A-1070 Wien T: +43 (0)1/5249377-XX F: +43 (0)1/5249377-20 summer.kern@oekobuero.at                                                              </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dc:title>
  <dc:creator>Anne Erwand</dc:creator>
  <cp:lastModifiedBy>Summer Kern</cp:lastModifiedBy>
  <cp:revision>209</cp:revision>
  <dcterms:created xsi:type="dcterms:W3CDTF">2014-04-22T10:50:28Z</dcterms:created>
  <dcterms:modified xsi:type="dcterms:W3CDTF">2017-09-18T12:25:06Z</dcterms:modified>
</cp:coreProperties>
</file>